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1"/>
  </p:sldMasterIdLst>
  <p:sldIdLst>
    <p:sldId id="256" r:id="rId2"/>
    <p:sldId id="297" r:id="rId3"/>
    <p:sldId id="258" r:id="rId4"/>
    <p:sldId id="259" r:id="rId5"/>
    <p:sldId id="260" r:id="rId6"/>
    <p:sldId id="267" r:id="rId7"/>
    <p:sldId id="268" r:id="rId8"/>
    <p:sldId id="261" r:id="rId9"/>
    <p:sldId id="269" r:id="rId10"/>
    <p:sldId id="270" r:id="rId11"/>
    <p:sldId id="262" r:id="rId12"/>
    <p:sldId id="271" r:id="rId13"/>
    <p:sldId id="263" r:id="rId14"/>
    <p:sldId id="264" r:id="rId15"/>
    <p:sldId id="272" r:id="rId16"/>
    <p:sldId id="265" r:id="rId17"/>
    <p:sldId id="266"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5" r:id="rId37"/>
    <p:sldId id="291" r:id="rId38"/>
    <p:sldId id="292" r:id="rId39"/>
    <p:sldId id="293" r:id="rId40"/>
    <p:sldId id="300" r:id="rId41"/>
    <p:sldId id="298" r:id="rId42"/>
    <p:sldId id="306" r:id="rId43"/>
    <p:sldId id="303" r:id="rId44"/>
    <p:sldId id="305" r:id="rId45"/>
    <p:sldId id="30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712"/>
  </p:normalViewPr>
  <p:slideViewPr>
    <p:cSldViewPr snapToGrid="0" snapToObjects="1">
      <p:cViewPr varScale="1">
        <p:scale>
          <a:sx n="115" d="100"/>
          <a:sy n="115" d="100"/>
        </p:scale>
        <p:origin x="232"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GB"/>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41EA61B-1893-2044-B8E0-A76CAB399CE4}" type="datetimeFigureOut">
              <a:rPr lang="en-US" smtClean="0"/>
              <a:t>11/23/20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1916251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41EA61B-1893-2044-B8E0-A76CAB399CE4}" type="datetimeFigureOut">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134954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41EA61B-1893-2044-B8E0-A76CAB399CE4}" type="datetimeFigureOut">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2808079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41EA61B-1893-2044-B8E0-A76CAB399CE4}" type="datetimeFigureOut">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A4CFE4F-AFE9-5646-80A2-A05A142F1149}"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89577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41EA61B-1893-2044-B8E0-A76CAB399CE4}" type="datetimeFigureOut">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1488962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GB"/>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D41EA61B-1893-2044-B8E0-A76CAB399CE4}" type="datetimeFigureOut">
              <a:rPr lang="en-US" smtClean="0"/>
              <a:t>11/23/20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34492397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D41EA61B-1893-2044-B8E0-A76CAB399CE4}" type="datetimeFigureOut">
              <a:rPr lang="en-US" smtClean="0"/>
              <a:t>11/23/20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1927450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1EA61B-1893-2044-B8E0-A76CAB399CE4}" type="datetimeFigureOut">
              <a:rPr lang="en-US" smtClean="0"/>
              <a:t>11/23/20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185735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41EA61B-1893-2044-B8E0-A76CAB399CE4}" type="datetimeFigureOut">
              <a:rPr lang="en-US" smtClean="0"/>
              <a:t>11/23/20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A4CFE4F-AFE9-5646-80A2-A05A142F1149}" type="slidenum">
              <a:rPr lang="en-US" smtClean="0"/>
              <a:t>‹#›</a:t>
            </a:fld>
            <a:endParaRPr lang="en-US"/>
          </a:p>
        </p:txBody>
      </p:sp>
    </p:spTree>
    <p:extLst>
      <p:ext uri="{BB962C8B-B14F-4D97-AF65-F5344CB8AC3E}">
        <p14:creationId xmlns:p14="http://schemas.microsoft.com/office/powerpoint/2010/main" val="382656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1EA61B-1893-2044-B8E0-A76CAB399CE4}" type="datetimeFigureOut">
              <a:rPr lang="en-US" smtClean="0"/>
              <a:t>11/23/20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367922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GB"/>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41EA61B-1893-2044-B8E0-A76CAB399CE4}" type="datetimeFigureOut">
              <a:rPr lang="en-US" smtClean="0"/>
              <a:t>11/23/20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1238725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41EA61B-1893-2044-B8E0-A76CAB399CE4}" type="datetimeFigureOut">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347288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GB"/>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41EA61B-1893-2044-B8E0-A76CAB399CE4}" type="datetimeFigureOut">
              <a:rPr lang="en-US" smtClean="0"/>
              <a:t>11/23/20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3035605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41EA61B-1893-2044-B8E0-A76CAB399CE4}" type="datetimeFigureOut">
              <a:rPr lang="en-US" smtClean="0"/>
              <a:t>11/23/20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376152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41EA61B-1893-2044-B8E0-A76CAB399CE4}" type="datetimeFigureOut">
              <a:rPr lang="en-US" smtClean="0"/>
              <a:t>11/23/20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33279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41EA61B-1893-2044-B8E0-A76CAB399CE4}" type="datetimeFigureOut">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307710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41EA61B-1893-2044-B8E0-A76CAB399CE4}" type="datetimeFigureOut">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4CFE4F-AFE9-5646-80A2-A05A142F1149}" type="slidenum">
              <a:rPr lang="en-US" smtClean="0"/>
              <a:t>‹#›</a:t>
            </a:fld>
            <a:endParaRPr lang="en-US"/>
          </a:p>
        </p:txBody>
      </p:sp>
    </p:spTree>
    <p:extLst>
      <p:ext uri="{BB962C8B-B14F-4D97-AF65-F5344CB8AC3E}">
        <p14:creationId xmlns:p14="http://schemas.microsoft.com/office/powerpoint/2010/main" val="308031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41EA61B-1893-2044-B8E0-A76CAB399CE4}" type="datetimeFigureOut">
              <a:rPr lang="en-US" smtClean="0"/>
              <a:t>11/23/20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A4CFE4F-AFE9-5646-80A2-A05A142F1149}" type="slidenum">
              <a:rPr lang="en-US" smtClean="0"/>
              <a:t>‹#›</a:t>
            </a:fld>
            <a:endParaRPr lang="en-US"/>
          </a:p>
        </p:txBody>
      </p:sp>
    </p:spTree>
    <p:extLst>
      <p:ext uri="{BB962C8B-B14F-4D97-AF65-F5344CB8AC3E}">
        <p14:creationId xmlns:p14="http://schemas.microsoft.com/office/powerpoint/2010/main" val="672424159"/>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B96A-A298-464E-979A-33FE146EE935}"/>
              </a:ext>
            </a:extLst>
          </p:cNvPr>
          <p:cNvSpPr>
            <a:spLocks noGrp="1"/>
          </p:cNvSpPr>
          <p:nvPr>
            <p:ph type="ctrTitle"/>
          </p:nvPr>
        </p:nvSpPr>
        <p:spPr>
          <a:xfrm>
            <a:off x="-320842" y="2742465"/>
            <a:ext cx="9257593" cy="1373070"/>
          </a:xfrm>
        </p:spPr>
        <p:txBody>
          <a:bodyPr anchor="ctr"/>
          <a:lstStyle/>
          <a:p>
            <a:r>
              <a:rPr lang="en-US" dirty="0">
                <a:latin typeface="Helvetica" pitchFamily="2" charset="0"/>
                <a:cs typeface="Baloo Da" panose="03080902040302020200" pitchFamily="66" charset="77"/>
              </a:rPr>
              <a:t>CREDIT EDA CASE STUDY</a:t>
            </a:r>
          </a:p>
        </p:txBody>
      </p:sp>
      <p:sp>
        <p:nvSpPr>
          <p:cNvPr id="3" name="Subtitle 2">
            <a:extLst>
              <a:ext uri="{FF2B5EF4-FFF2-40B4-BE49-F238E27FC236}">
                <a16:creationId xmlns:a16="http://schemas.microsoft.com/office/drawing/2014/main" id="{C441952A-7437-894B-905F-99896F0A9FE4}"/>
              </a:ext>
            </a:extLst>
          </p:cNvPr>
          <p:cNvSpPr>
            <a:spLocks noGrp="1"/>
          </p:cNvSpPr>
          <p:nvPr>
            <p:ph type="subTitle" idx="1"/>
          </p:nvPr>
        </p:nvSpPr>
        <p:spPr/>
        <p:txBody>
          <a:bodyPr>
            <a:normAutofit lnSpcReduction="10000"/>
          </a:bodyPr>
          <a:lstStyle/>
          <a:p>
            <a:r>
              <a:rPr lang="en-US" i="1" dirty="0">
                <a:solidFill>
                  <a:schemeClr val="tx2"/>
                </a:solidFill>
                <a:effectLst>
                  <a:outerShdw blurRad="50800" dist="38100" dir="2700000" algn="tl" rotWithShape="0">
                    <a:prstClr val="black">
                      <a:alpha val="40000"/>
                    </a:prstClr>
                  </a:outerShdw>
                </a:effectLst>
              </a:rPr>
              <a:t>‘</a:t>
            </a:r>
            <a:r>
              <a:rPr lang="en-US" i="1" dirty="0">
                <a:solidFill>
                  <a:schemeClr val="tx2"/>
                </a:solidFill>
                <a:effectLst>
                  <a:outerShdw blurRad="50800" dist="38100" dir="2700000" algn="tl" rotWithShape="0">
                    <a:prstClr val="black">
                      <a:alpha val="40000"/>
                    </a:prstClr>
                  </a:outerShdw>
                </a:effectLst>
                <a:latin typeface="Helvetica" pitchFamily="2" charset="0"/>
              </a:rPr>
              <a:t>If you torture the data enough, it will confess to anything’</a:t>
            </a:r>
          </a:p>
          <a:p>
            <a:r>
              <a:rPr lang="en-US" dirty="0">
                <a:solidFill>
                  <a:schemeClr val="tx2"/>
                </a:solidFill>
                <a:latin typeface="Helvetica" pitchFamily="2" charset="0"/>
              </a:rPr>
              <a:t>-</a:t>
            </a:r>
            <a:r>
              <a:rPr lang="en-US" b="1" dirty="0">
                <a:solidFill>
                  <a:schemeClr val="tx2"/>
                </a:solidFill>
                <a:latin typeface="Helvetica" pitchFamily="2" charset="0"/>
              </a:rPr>
              <a:t>Ronald Coase</a:t>
            </a:r>
            <a:r>
              <a:rPr lang="en-US" dirty="0">
                <a:solidFill>
                  <a:schemeClr val="tx2"/>
                </a:solidFill>
                <a:latin typeface="Helvetica" pitchFamily="2" charset="0"/>
              </a:rPr>
              <a:t> </a:t>
            </a:r>
          </a:p>
          <a:p>
            <a:r>
              <a:rPr lang="en-US" dirty="0">
                <a:solidFill>
                  <a:schemeClr val="tx2"/>
                </a:solidFill>
                <a:latin typeface="Helvetica" pitchFamily="2" charset="0"/>
              </a:rPr>
              <a:t>British Economist &amp; Author </a:t>
            </a:r>
          </a:p>
        </p:txBody>
      </p:sp>
    </p:spTree>
    <p:extLst>
      <p:ext uri="{BB962C8B-B14F-4D97-AF65-F5344CB8AC3E}">
        <p14:creationId xmlns:p14="http://schemas.microsoft.com/office/powerpoint/2010/main" val="1596690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7084-025D-D94C-8275-253B00532215}"/>
              </a:ext>
            </a:extLst>
          </p:cNvPr>
          <p:cNvSpPr>
            <a:spLocks noGrp="1"/>
          </p:cNvSpPr>
          <p:nvPr>
            <p:ph type="title"/>
          </p:nvPr>
        </p:nvSpPr>
        <p:spPr/>
        <p:txBody>
          <a:bodyPr>
            <a:normAutofit/>
          </a:bodyPr>
          <a:lstStyle/>
          <a:p>
            <a:r>
              <a:rPr lang="en-US" sz="3200" dirty="0">
                <a:latin typeface="Helvetica" pitchFamily="2" charset="0"/>
              </a:rPr>
              <a:t>Distribution of Client’s Age with Gender</a:t>
            </a:r>
          </a:p>
        </p:txBody>
      </p:sp>
      <p:sp>
        <p:nvSpPr>
          <p:cNvPr id="4" name="Text Placeholder 3">
            <a:extLst>
              <a:ext uri="{FF2B5EF4-FFF2-40B4-BE49-F238E27FC236}">
                <a16:creationId xmlns:a16="http://schemas.microsoft.com/office/drawing/2014/main" id="{ED101E01-CA66-6B42-910A-92C13FF7B695}"/>
              </a:ext>
            </a:extLst>
          </p:cNvPr>
          <p:cNvSpPr>
            <a:spLocks noGrp="1"/>
          </p:cNvSpPr>
          <p:nvPr>
            <p:ph type="body" sz="half" idx="2"/>
          </p:nvPr>
        </p:nvSpPr>
        <p:spPr/>
        <p:txBody>
          <a:bodyPr>
            <a:normAutofit/>
          </a:bodyPr>
          <a:lstStyle/>
          <a:p>
            <a:pPr marL="342900" indent="-342900">
              <a:buFont typeface="Wingdings" pitchFamily="2" charset="2"/>
              <a:buChar char="§"/>
            </a:pPr>
            <a:r>
              <a:rPr lang="en-US" sz="2000" dirty="0">
                <a:solidFill>
                  <a:schemeClr val="tx2"/>
                </a:solidFill>
                <a:latin typeface="Helvetica" pitchFamily="2" charset="0"/>
              </a:rPr>
              <a:t> Age group of both male and female has a uniform distribution and maximum range of age ranging from 28 to 54</a:t>
            </a:r>
          </a:p>
        </p:txBody>
      </p:sp>
      <p:pic>
        <p:nvPicPr>
          <p:cNvPr id="6" name="Picture 5">
            <a:extLst>
              <a:ext uri="{FF2B5EF4-FFF2-40B4-BE49-F238E27FC236}">
                <a16:creationId xmlns:a16="http://schemas.microsoft.com/office/drawing/2014/main" id="{22646634-160D-B047-A63C-445631353371}"/>
              </a:ext>
            </a:extLst>
          </p:cNvPr>
          <p:cNvPicPr>
            <a:picLocks noChangeAspect="1"/>
          </p:cNvPicPr>
          <p:nvPr/>
        </p:nvPicPr>
        <p:blipFill>
          <a:blip r:embed="rId2"/>
          <a:stretch>
            <a:fillRect/>
          </a:stretch>
        </p:blipFill>
        <p:spPr>
          <a:xfrm>
            <a:off x="4757365" y="2187911"/>
            <a:ext cx="7184903" cy="4100594"/>
          </a:xfrm>
          <a:prstGeom prst="rect">
            <a:avLst/>
          </a:prstGeom>
        </p:spPr>
      </p:pic>
    </p:spTree>
    <p:extLst>
      <p:ext uri="{BB962C8B-B14F-4D97-AF65-F5344CB8AC3E}">
        <p14:creationId xmlns:p14="http://schemas.microsoft.com/office/powerpoint/2010/main" val="1888298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26D0-579E-5A42-B75C-C1A725289948}"/>
              </a:ext>
            </a:extLst>
          </p:cNvPr>
          <p:cNvSpPr>
            <a:spLocks noGrp="1"/>
          </p:cNvSpPr>
          <p:nvPr>
            <p:ph type="title"/>
          </p:nvPr>
        </p:nvSpPr>
        <p:spPr/>
        <p:txBody>
          <a:bodyPr>
            <a:normAutofit fontScale="90000"/>
          </a:bodyPr>
          <a:lstStyle/>
          <a:p>
            <a:r>
              <a:rPr lang="en-US" dirty="0">
                <a:latin typeface="Helvetica" pitchFamily="2" charset="0"/>
              </a:rPr>
              <a:t>Univariate - Continuous Analysis for Years of Employment for both Defaulters and Regulars</a:t>
            </a:r>
          </a:p>
        </p:txBody>
      </p:sp>
      <p:sp>
        <p:nvSpPr>
          <p:cNvPr id="4" name="Text Placeholder 3">
            <a:extLst>
              <a:ext uri="{FF2B5EF4-FFF2-40B4-BE49-F238E27FC236}">
                <a16:creationId xmlns:a16="http://schemas.microsoft.com/office/drawing/2014/main" id="{86598313-72C2-C749-8691-EDFCD4A66529}"/>
              </a:ext>
            </a:extLst>
          </p:cNvPr>
          <p:cNvSpPr>
            <a:spLocks noGrp="1"/>
          </p:cNvSpPr>
          <p:nvPr>
            <p:ph type="body" sz="half" idx="2"/>
          </p:nvPr>
        </p:nvSpPr>
        <p:spPr/>
        <p:txBody>
          <a:bodyPr>
            <a:normAutofit/>
          </a:bodyPr>
          <a:lstStyle/>
          <a:p>
            <a:pPr marL="342900" indent="-342900">
              <a:buFont typeface="Wingdings" pitchFamily="2" charset="2"/>
              <a:buChar char="§"/>
            </a:pPr>
            <a:r>
              <a:rPr lang="en-US" sz="2000" dirty="0">
                <a:solidFill>
                  <a:schemeClr val="tx2"/>
                </a:solidFill>
                <a:latin typeface="Helvetica" pitchFamily="2" charset="0"/>
              </a:rPr>
              <a:t>Years employed of both defaulters and regulars has a non-uniform distribution and maximum range of years ranging from 0 to 10</a:t>
            </a:r>
          </a:p>
          <a:p>
            <a:pPr marL="342900" indent="-342900">
              <a:buFont typeface="Wingdings" pitchFamily="2" charset="2"/>
              <a:buChar char="§"/>
            </a:pPr>
            <a:r>
              <a:rPr lang="en-US" sz="2000" dirty="0">
                <a:solidFill>
                  <a:schemeClr val="tx2"/>
                </a:solidFill>
                <a:latin typeface="Helvetica" pitchFamily="2" charset="0"/>
              </a:rPr>
              <a:t>There are possibilities of people who are (Students) apply for loan for education</a:t>
            </a:r>
          </a:p>
        </p:txBody>
      </p:sp>
      <p:pic>
        <p:nvPicPr>
          <p:cNvPr id="6" name="Picture 5">
            <a:extLst>
              <a:ext uri="{FF2B5EF4-FFF2-40B4-BE49-F238E27FC236}">
                <a16:creationId xmlns:a16="http://schemas.microsoft.com/office/drawing/2014/main" id="{160462CD-FBF6-0F4D-BCE7-CDB531136B1A}"/>
              </a:ext>
            </a:extLst>
          </p:cNvPr>
          <p:cNvPicPr>
            <a:picLocks noChangeAspect="1"/>
          </p:cNvPicPr>
          <p:nvPr/>
        </p:nvPicPr>
        <p:blipFill>
          <a:blip r:embed="rId2"/>
          <a:stretch>
            <a:fillRect/>
          </a:stretch>
        </p:blipFill>
        <p:spPr>
          <a:xfrm>
            <a:off x="5032694" y="2224369"/>
            <a:ext cx="6774295" cy="4186891"/>
          </a:xfrm>
          <a:prstGeom prst="rect">
            <a:avLst/>
          </a:prstGeom>
        </p:spPr>
      </p:pic>
    </p:spTree>
    <p:extLst>
      <p:ext uri="{BB962C8B-B14F-4D97-AF65-F5344CB8AC3E}">
        <p14:creationId xmlns:p14="http://schemas.microsoft.com/office/powerpoint/2010/main" val="317060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D938-5088-5A4B-906C-AD3CEFCB257C}"/>
              </a:ext>
            </a:extLst>
          </p:cNvPr>
          <p:cNvSpPr>
            <a:spLocks noGrp="1"/>
          </p:cNvSpPr>
          <p:nvPr>
            <p:ph type="title"/>
          </p:nvPr>
        </p:nvSpPr>
        <p:spPr/>
        <p:txBody>
          <a:bodyPr>
            <a:normAutofit fontScale="90000"/>
          </a:bodyPr>
          <a:lstStyle/>
          <a:p>
            <a:r>
              <a:rPr lang="en-US" dirty="0">
                <a:latin typeface="Helvetica" pitchFamily="2" charset="0"/>
              </a:rPr>
              <a:t>Univariate - Categorical Analysis for Credit range in both Defaulters and Regulars</a:t>
            </a:r>
          </a:p>
        </p:txBody>
      </p:sp>
      <p:sp>
        <p:nvSpPr>
          <p:cNvPr id="4" name="Text Placeholder 3">
            <a:extLst>
              <a:ext uri="{FF2B5EF4-FFF2-40B4-BE49-F238E27FC236}">
                <a16:creationId xmlns:a16="http://schemas.microsoft.com/office/drawing/2014/main" id="{16362878-E82C-384A-AD84-398DB59809A5}"/>
              </a:ext>
            </a:extLst>
          </p:cNvPr>
          <p:cNvSpPr>
            <a:spLocks noGrp="1"/>
          </p:cNvSpPr>
          <p:nvPr>
            <p:ph type="body" sz="half" idx="2"/>
          </p:nvPr>
        </p:nvSpPr>
        <p:spPr>
          <a:xfrm>
            <a:off x="138413" y="2336873"/>
            <a:ext cx="4096704" cy="3599315"/>
          </a:xfrm>
        </p:spPr>
        <p:txBody>
          <a:bodyPr>
            <a:normAutofit/>
          </a:bodyPr>
          <a:lstStyle/>
          <a:p>
            <a:pPr marL="342900" indent="-342900">
              <a:buFont typeface="Wingdings" pitchFamily="2" charset="2"/>
              <a:buChar char="§"/>
            </a:pPr>
            <a:r>
              <a:rPr lang="en-US" sz="2000" dirty="0">
                <a:solidFill>
                  <a:schemeClr val="tx2"/>
                </a:solidFill>
                <a:latin typeface="Helvetica" pitchFamily="2" charset="0"/>
              </a:rPr>
              <a:t>Credit range 350000 - 560000 of defaulters seems to be higher whereas regulars with higher credit range of 700000 - 900000 tops, where count of regular people are higher than the defaulters</a:t>
            </a:r>
          </a:p>
        </p:txBody>
      </p:sp>
      <p:pic>
        <p:nvPicPr>
          <p:cNvPr id="6" name="Picture 5">
            <a:extLst>
              <a:ext uri="{FF2B5EF4-FFF2-40B4-BE49-F238E27FC236}">
                <a16:creationId xmlns:a16="http://schemas.microsoft.com/office/drawing/2014/main" id="{BE62F6E8-9C11-C742-BCB4-BFF5948453D6}"/>
              </a:ext>
            </a:extLst>
          </p:cNvPr>
          <p:cNvPicPr>
            <a:picLocks noChangeAspect="1"/>
          </p:cNvPicPr>
          <p:nvPr/>
        </p:nvPicPr>
        <p:blipFill>
          <a:blip r:embed="rId2"/>
          <a:stretch>
            <a:fillRect/>
          </a:stretch>
        </p:blipFill>
        <p:spPr>
          <a:xfrm>
            <a:off x="4476368" y="2336873"/>
            <a:ext cx="7577220" cy="3551822"/>
          </a:xfrm>
          <a:prstGeom prst="rect">
            <a:avLst/>
          </a:prstGeom>
        </p:spPr>
      </p:pic>
    </p:spTree>
    <p:extLst>
      <p:ext uri="{BB962C8B-B14F-4D97-AF65-F5344CB8AC3E}">
        <p14:creationId xmlns:p14="http://schemas.microsoft.com/office/powerpoint/2010/main" val="2617996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A7A9E-BAB6-3C46-9C4B-F5A58E3155C3}"/>
              </a:ext>
            </a:extLst>
          </p:cNvPr>
          <p:cNvSpPr>
            <a:spLocks noGrp="1"/>
          </p:cNvSpPr>
          <p:nvPr>
            <p:ph type="title"/>
          </p:nvPr>
        </p:nvSpPr>
        <p:spPr/>
        <p:txBody>
          <a:bodyPr>
            <a:normAutofit fontScale="90000"/>
          </a:bodyPr>
          <a:lstStyle/>
          <a:p>
            <a:r>
              <a:rPr lang="en-US" dirty="0">
                <a:latin typeface="Helvetica" pitchFamily="2" charset="0"/>
              </a:rPr>
              <a:t>Bivariate - Count of Categorical Analysis for Credit range with comparison to  various Age Groups</a:t>
            </a:r>
          </a:p>
        </p:txBody>
      </p:sp>
      <p:sp>
        <p:nvSpPr>
          <p:cNvPr id="4" name="Text Placeholder 3">
            <a:extLst>
              <a:ext uri="{FF2B5EF4-FFF2-40B4-BE49-F238E27FC236}">
                <a16:creationId xmlns:a16="http://schemas.microsoft.com/office/drawing/2014/main" id="{45CF4CC0-2A2C-4A49-A7E8-CE2C6F778C1F}"/>
              </a:ext>
            </a:extLst>
          </p:cNvPr>
          <p:cNvSpPr>
            <a:spLocks noGrp="1"/>
          </p:cNvSpPr>
          <p:nvPr>
            <p:ph type="body" sz="half" idx="2"/>
          </p:nvPr>
        </p:nvSpPr>
        <p:spPr>
          <a:xfrm>
            <a:off x="144379" y="2336873"/>
            <a:ext cx="3818022" cy="3767899"/>
          </a:xfrm>
        </p:spPr>
        <p:txBody>
          <a:bodyPr>
            <a:noAutofit/>
          </a:bodyPr>
          <a:lstStyle/>
          <a:p>
            <a:r>
              <a:rPr lang="en-US" sz="2000" b="1" dirty="0">
                <a:latin typeface="Helvetica" pitchFamily="2" charset="0"/>
              </a:rPr>
              <a:t>Range of Credit bin with age</a:t>
            </a:r>
          </a:p>
          <a:p>
            <a:pPr marL="342900" indent="-342900">
              <a:buFont typeface="Wingdings" pitchFamily="2" charset="2"/>
              <a:buChar char="§"/>
            </a:pPr>
            <a:r>
              <a:rPr lang="en-US" sz="2000" dirty="0">
                <a:solidFill>
                  <a:schemeClr val="tx2"/>
                </a:solidFill>
                <a:latin typeface="Helvetica" pitchFamily="2" charset="0"/>
              </a:rPr>
              <a:t>25th and 75th percentile ranging of defaulters ranging 35-50 and regulars 38-50 whereas median of defaulter are seemingly ranging in 35-40, regulars median ranging 40 and above</a:t>
            </a:r>
          </a:p>
          <a:p>
            <a:pPr marL="342900" indent="-342900">
              <a:buFont typeface="Wingdings" pitchFamily="2" charset="2"/>
              <a:buChar char="§"/>
            </a:pPr>
            <a:r>
              <a:rPr lang="en-US" sz="2000" dirty="0">
                <a:solidFill>
                  <a:schemeClr val="tx2"/>
                </a:solidFill>
                <a:latin typeface="Helvetica" pitchFamily="2" charset="0"/>
              </a:rPr>
              <a:t>Defaulters has some outlier values where as regulars are having uniform age distribution</a:t>
            </a:r>
          </a:p>
        </p:txBody>
      </p:sp>
      <p:pic>
        <p:nvPicPr>
          <p:cNvPr id="6" name="Picture 5">
            <a:extLst>
              <a:ext uri="{FF2B5EF4-FFF2-40B4-BE49-F238E27FC236}">
                <a16:creationId xmlns:a16="http://schemas.microsoft.com/office/drawing/2014/main" id="{487FB663-C9E6-B746-888B-AD47833BB19A}"/>
              </a:ext>
            </a:extLst>
          </p:cNvPr>
          <p:cNvPicPr>
            <a:picLocks noChangeAspect="1"/>
          </p:cNvPicPr>
          <p:nvPr/>
        </p:nvPicPr>
        <p:blipFill>
          <a:blip r:embed="rId2"/>
          <a:stretch>
            <a:fillRect/>
          </a:stretch>
        </p:blipFill>
        <p:spPr>
          <a:xfrm>
            <a:off x="4154905" y="2336872"/>
            <a:ext cx="7912294" cy="3630791"/>
          </a:xfrm>
          <a:prstGeom prst="rect">
            <a:avLst/>
          </a:prstGeom>
        </p:spPr>
      </p:pic>
    </p:spTree>
    <p:extLst>
      <p:ext uri="{BB962C8B-B14F-4D97-AF65-F5344CB8AC3E}">
        <p14:creationId xmlns:p14="http://schemas.microsoft.com/office/powerpoint/2010/main" val="2335704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B04A-B0FB-3F4C-B24A-4AC34B3C4A30}"/>
              </a:ext>
            </a:extLst>
          </p:cNvPr>
          <p:cNvSpPr>
            <a:spLocks noGrp="1"/>
          </p:cNvSpPr>
          <p:nvPr>
            <p:ph type="title"/>
          </p:nvPr>
        </p:nvSpPr>
        <p:spPr/>
        <p:txBody>
          <a:bodyPr>
            <a:normAutofit fontScale="90000"/>
          </a:bodyPr>
          <a:lstStyle/>
          <a:p>
            <a:r>
              <a:rPr lang="en-US" dirty="0">
                <a:latin typeface="Helvetica" pitchFamily="2" charset="0"/>
              </a:rPr>
              <a:t>Bivariate - Count of categorical Analysis for Credit range with comparison to Years of Employment</a:t>
            </a:r>
          </a:p>
        </p:txBody>
      </p:sp>
      <p:sp>
        <p:nvSpPr>
          <p:cNvPr id="4" name="Text Placeholder 3">
            <a:extLst>
              <a:ext uri="{FF2B5EF4-FFF2-40B4-BE49-F238E27FC236}">
                <a16:creationId xmlns:a16="http://schemas.microsoft.com/office/drawing/2014/main" id="{F70979F9-0F7C-2647-95F9-5F7E56201EA3}"/>
              </a:ext>
            </a:extLst>
          </p:cNvPr>
          <p:cNvSpPr>
            <a:spLocks noGrp="1"/>
          </p:cNvSpPr>
          <p:nvPr>
            <p:ph type="body" sz="half" idx="2"/>
          </p:nvPr>
        </p:nvSpPr>
        <p:spPr>
          <a:xfrm>
            <a:off x="117977" y="2336873"/>
            <a:ext cx="4004844" cy="3599315"/>
          </a:xfrm>
        </p:spPr>
        <p:txBody>
          <a:bodyPr>
            <a:normAutofit/>
          </a:bodyPr>
          <a:lstStyle/>
          <a:p>
            <a:r>
              <a:rPr lang="en-US" sz="2000" b="1" dirty="0">
                <a:latin typeface="Helvetica" pitchFamily="2" charset="0"/>
              </a:rPr>
              <a:t>Range of Credit bin with years employed - Outliers</a:t>
            </a:r>
          </a:p>
          <a:p>
            <a:pPr marL="342900" indent="-342900">
              <a:buFont typeface="Wingdings" pitchFamily="2" charset="2"/>
              <a:buChar char="§"/>
            </a:pPr>
            <a:r>
              <a:rPr lang="en-US" sz="2000" dirty="0">
                <a:solidFill>
                  <a:schemeClr val="tx2"/>
                </a:solidFill>
                <a:latin typeface="Helvetica" pitchFamily="2" charset="0"/>
              </a:rPr>
              <a:t>Outliers range in defaulters starts with 11 years whereas regulars starts with 20 years</a:t>
            </a:r>
          </a:p>
        </p:txBody>
      </p:sp>
      <p:pic>
        <p:nvPicPr>
          <p:cNvPr id="6" name="Picture 5">
            <a:extLst>
              <a:ext uri="{FF2B5EF4-FFF2-40B4-BE49-F238E27FC236}">
                <a16:creationId xmlns:a16="http://schemas.microsoft.com/office/drawing/2014/main" id="{2F51F0D5-AF95-8340-8370-AC5D7BFEAFAC}"/>
              </a:ext>
            </a:extLst>
          </p:cNvPr>
          <p:cNvPicPr>
            <a:picLocks noChangeAspect="1"/>
          </p:cNvPicPr>
          <p:nvPr/>
        </p:nvPicPr>
        <p:blipFill>
          <a:blip r:embed="rId2"/>
          <a:stretch>
            <a:fillRect/>
          </a:stretch>
        </p:blipFill>
        <p:spPr>
          <a:xfrm>
            <a:off x="4251157" y="2398625"/>
            <a:ext cx="7822866" cy="3475810"/>
          </a:xfrm>
          <a:prstGeom prst="rect">
            <a:avLst/>
          </a:prstGeom>
        </p:spPr>
      </p:pic>
    </p:spTree>
    <p:extLst>
      <p:ext uri="{BB962C8B-B14F-4D97-AF65-F5344CB8AC3E}">
        <p14:creationId xmlns:p14="http://schemas.microsoft.com/office/powerpoint/2010/main" val="3199125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0694-3094-064D-BA60-8D0F9E5BF2D4}"/>
              </a:ext>
            </a:extLst>
          </p:cNvPr>
          <p:cNvSpPr>
            <a:spLocks noGrp="1"/>
          </p:cNvSpPr>
          <p:nvPr>
            <p:ph type="title"/>
          </p:nvPr>
        </p:nvSpPr>
        <p:spPr/>
        <p:txBody>
          <a:bodyPr>
            <a:normAutofit fontScale="90000"/>
          </a:bodyPr>
          <a:lstStyle/>
          <a:p>
            <a:r>
              <a:rPr lang="en-US" dirty="0">
                <a:latin typeface="Helvetica" pitchFamily="2" charset="0"/>
              </a:rPr>
              <a:t>Bivariate - Count of Categorical Analysis for Credit range with Client’s Years of Registration</a:t>
            </a:r>
          </a:p>
        </p:txBody>
      </p:sp>
      <p:sp>
        <p:nvSpPr>
          <p:cNvPr id="4" name="Text Placeholder 3">
            <a:extLst>
              <a:ext uri="{FF2B5EF4-FFF2-40B4-BE49-F238E27FC236}">
                <a16:creationId xmlns:a16="http://schemas.microsoft.com/office/drawing/2014/main" id="{93641588-2B9B-044F-A0F8-EBB30DCDF56B}"/>
              </a:ext>
            </a:extLst>
          </p:cNvPr>
          <p:cNvSpPr>
            <a:spLocks noGrp="1"/>
          </p:cNvSpPr>
          <p:nvPr>
            <p:ph type="body" sz="half" idx="2"/>
          </p:nvPr>
        </p:nvSpPr>
        <p:spPr>
          <a:xfrm>
            <a:off x="156411" y="2336873"/>
            <a:ext cx="3773905" cy="3599315"/>
          </a:xfrm>
        </p:spPr>
        <p:txBody>
          <a:bodyPr>
            <a:normAutofit/>
          </a:bodyPr>
          <a:lstStyle/>
          <a:p>
            <a:r>
              <a:rPr lang="en-US" sz="2000" b="1" dirty="0">
                <a:latin typeface="Helvetica" pitchFamily="2" charset="0"/>
              </a:rPr>
              <a:t>Range of Credit bin with years registered - Outliers</a:t>
            </a:r>
          </a:p>
          <a:p>
            <a:pPr marL="342900" indent="-342900">
              <a:buFont typeface="Wingdings" pitchFamily="2" charset="2"/>
              <a:buChar char="§"/>
            </a:pPr>
            <a:r>
              <a:rPr lang="en-US" sz="2000" dirty="0">
                <a:solidFill>
                  <a:schemeClr val="tx2"/>
                </a:solidFill>
                <a:latin typeface="Helvetica" pitchFamily="2" charset="0"/>
              </a:rPr>
              <a:t>Outliers range in defaulters starts with 35 years whereas regulars starts with 40 years of registered client's</a:t>
            </a:r>
          </a:p>
        </p:txBody>
      </p:sp>
      <p:pic>
        <p:nvPicPr>
          <p:cNvPr id="7" name="Picture 6">
            <a:extLst>
              <a:ext uri="{FF2B5EF4-FFF2-40B4-BE49-F238E27FC236}">
                <a16:creationId xmlns:a16="http://schemas.microsoft.com/office/drawing/2014/main" id="{99DCE839-EA7D-5B4F-8CFB-4EC0DE0D57FA}"/>
              </a:ext>
            </a:extLst>
          </p:cNvPr>
          <p:cNvPicPr>
            <a:picLocks noChangeAspect="1"/>
          </p:cNvPicPr>
          <p:nvPr/>
        </p:nvPicPr>
        <p:blipFill>
          <a:blip r:embed="rId2"/>
          <a:stretch>
            <a:fillRect/>
          </a:stretch>
        </p:blipFill>
        <p:spPr>
          <a:xfrm>
            <a:off x="4203031" y="2366850"/>
            <a:ext cx="7832558" cy="3539360"/>
          </a:xfrm>
          <a:prstGeom prst="rect">
            <a:avLst/>
          </a:prstGeom>
        </p:spPr>
      </p:pic>
    </p:spTree>
    <p:extLst>
      <p:ext uri="{BB962C8B-B14F-4D97-AF65-F5344CB8AC3E}">
        <p14:creationId xmlns:p14="http://schemas.microsoft.com/office/powerpoint/2010/main" val="1333489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933E0-EE93-874C-9462-23F6955FE3D5}"/>
              </a:ext>
            </a:extLst>
          </p:cNvPr>
          <p:cNvSpPr>
            <a:spLocks noGrp="1"/>
          </p:cNvSpPr>
          <p:nvPr>
            <p:ph type="title"/>
          </p:nvPr>
        </p:nvSpPr>
        <p:spPr/>
        <p:txBody>
          <a:bodyPr>
            <a:normAutofit fontScale="90000"/>
          </a:bodyPr>
          <a:lstStyle/>
          <a:p>
            <a:r>
              <a:rPr lang="en-US" dirty="0">
                <a:latin typeface="Helvetica" pitchFamily="2" charset="0"/>
              </a:rPr>
              <a:t>Bivariate - Count of Categorical Analysis for Credit range with Client's change in ID</a:t>
            </a:r>
          </a:p>
        </p:txBody>
      </p:sp>
      <p:sp>
        <p:nvSpPr>
          <p:cNvPr id="4" name="Text Placeholder 3">
            <a:extLst>
              <a:ext uri="{FF2B5EF4-FFF2-40B4-BE49-F238E27FC236}">
                <a16:creationId xmlns:a16="http://schemas.microsoft.com/office/drawing/2014/main" id="{9E9A365E-0D09-B341-81D5-36490E059B66}"/>
              </a:ext>
            </a:extLst>
          </p:cNvPr>
          <p:cNvSpPr>
            <a:spLocks noGrp="1"/>
          </p:cNvSpPr>
          <p:nvPr>
            <p:ph type="body" sz="half" idx="2"/>
          </p:nvPr>
        </p:nvSpPr>
        <p:spPr>
          <a:xfrm>
            <a:off x="178135" y="2336873"/>
            <a:ext cx="3976770" cy="3599315"/>
          </a:xfrm>
        </p:spPr>
        <p:txBody>
          <a:bodyPr>
            <a:normAutofit/>
          </a:bodyPr>
          <a:lstStyle/>
          <a:p>
            <a:r>
              <a:rPr lang="en-US" sz="2000" b="1" dirty="0">
                <a:latin typeface="Helvetica" pitchFamily="2" charset="0"/>
              </a:rPr>
              <a:t>Range of Credit bin with years changed ID of client</a:t>
            </a:r>
          </a:p>
          <a:p>
            <a:pPr marL="342900" indent="-342900">
              <a:buFont typeface="Wingdings" pitchFamily="2" charset="2"/>
              <a:buChar char="§"/>
            </a:pPr>
            <a:r>
              <a:rPr lang="en-US" sz="2000" dirty="0">
                <a:solidFill>
                  <a:schemeClr val="tx2"/>
                </a:solidFill>
                <a:latin typeface="Helvetica" pitchFamily="2" charset="0"/>
              </a:rPr>
              <a:t>Median of defaulters starts with 7.5 years whereas regulars are more than 7.5 with median value after the client has changed his ID during the time of application</a:t>
            </a:r>
          </a:p>
        </p:txBody>
      </p:sp>
      <p:pic>
        <p:nvPicPr>
          <p:cNvPr id="6" name="Picture 5">
            <a:extLst>
              <a:ext uri="{FF2B5EF4-FFF2-40B4-BE49-F238E27FC236}">
                <a16:creationId xmlns:a16="http://schemas.microsoft.com/office/drawing/2014/main" id="{2CAF0CA4-74F4-7D42-B6FD-9D62BEC5F15A}"/>
              </a:ext>
            </a:extLst>
          </p:cNvPr>
          <p:cNvPicPr>
            <a:picLocks noChangeAspect="1"/>
          </p:cNvPicPr>
          <p:nvPr/>
        </p:nvPicPr>
        <p:blipFill>
          <a:blip r:embed="rId2"/>
          <a:stretch>
            <a:fillRect/>
          </a:stretch>
        </p:blipFill>
        <p:spPr>
          <a:xfrm>
            <a:off x="4331368" y="2382618"/>
            <a:ext cx="7682497" cy="3507823"/>
          </a:xfrm>
          <a:prstGeom prst="rect">
            <a:avLst/>
          </a:prstGeom>
        </p:spPr>
      </p:pic>
    </p:spTree>
    <p:extLst>
      <p:ext uri="{BB962C8B-B14F-4D97-AF65-F5344CB8AC3E}">
        <p14:creationId xmlns:p14="http://schemas.microsoft.com/office/powerpoint/2010/main" val="4065693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AFB5-70ED-5548-B989-619C235D0109}"/>
              </a:ext>
            </a:extLst>
          </p:cNvPr>
          <p:cNvSpPr>
            <a:spLocks noGrp="1"/>
          </p:cNvSpPr>
          <p:nvPr>
            <p:ph type="title"/>
          </p:nvPr>
        </p:nvSpPr>
        <p:spPr/>
        <p:txBody>
          <a:bodyPr>
            <a:normAutofit fontScale="90000"/>
          </a:bodyPr>
          <a:lstStyle/>
          <a:p>
            <a:r>
              <a:rPr lang="en-US" dirty="0">
                <a:latin typeface="Helvetica" pitchFamily="2" charset="0"/>
              </a:rPr>
              <a:t>Univariate - Categorical Analysis for Credit range in both Defaulters and Regulars with Hue Gender Category</a:t>
            </a:r>
          </a:p>
        </p:txBody>
      </p:sp>
      <p:sp>
        <p:nvSpPr>
          <p:cNvPr id="4" name="Text Placeholder 3">
            <a:extLst>
              <a:ext uri="{FF2B5EF4-FFF2-40B4-BE49-F238E27FC236}">
                <a16:creationId xmlns:a16="http://schemas.microsoft.com/office/drawing/2014/main" id="{D65282D4-9FC0-C24D-99DF-F0307E8823A9}"/>
              </a:ext>
            </a:extLst>
          </p:cNvPr>
          <p:cNvSpPr>
            <a:spLocks noGrp="1"/>
          </p:cNvSpPr>
          <p:nvPr>
            <p:ph type="body" sz="half" idx="2"/>
          </p:nvPr>
        </p:nvSpPr>
        <p:spPr>
          <a:xfrm>
            <a:off x="145382" y="2353263"/>
            <a:ext cx="3945355" cy="3599315"/>
          </a:xfrm>
        </p:spPr>
        <p:txBody>
          <a:bodyPr>
            <a:noAutofit/>
          </a:bodyPr>
          <a:lstStyle/>
          <a:p>
            <a:r>
              <a:rPr lang="en-US" sz="2000" b="1" dirty="0">
                <a:latin typeface="Helvetica" pitchFamily="2" charset="0"/>
              </a:rPr>
              <a:t>Gender range of defaulters vs. regulars with Credit</a:t>
            </a:r>
          </a:p>
          <a:p>
            <a:pPr marL="342900" indent="-342900">
              <a:buFont typeface="Wingdings" pitchFamily="2" charset="2"/>
              <a:buChar char="§"/>
            </a:pPr>
            <a:r>
              <a:rPr lang="en-US" sz="2000" dirty="0">
                <a:solidFill>
                  <a:schemeClr val="tx2"/>
                </a:solidFill>
                <a:latin typeface="Helvetica" pitchFamily="2" charset="0"/>
              </a:rPr>
              <a:t>No of Female clients tops the credit range when compared with male in both defaulters as well as regulars group, however there is major difference in regular group of female and male category where female regular clients are higher in ratio than the male regular clients</a:t>
            </a:r>
          </a:p>
        </p:txBody>
      </p:sp>
      <p:pic>
        <p:nvPicPr>
          <p:cNvPr id="6" name="Picture 5">
            <a:extLst>
              <a:ext uri="{FF2B5EF4-FFF2-40B4-BE49-F238E27FC236}">
                <a16:creationId xmlns:a16="http://schemas.microsoft.com/office/drawing/2014/main" id="{0F0B1C05-4E0E-9545-9A41-96513A465A6F}"/>
              </a:ext>
            </a:extLst>
          </p:cNvPr>
          <p:cNvPicPr>
            <a:picLocks noChangeAspect="1"/>
          </p:cNvPicPr>
          <p:nvPr/>
        </p:nvPicPr>
        <p:blipFill>
          <a:blip r:embed="rId2"/>
          <a:stretch>
            <a:fillRect/>
          </a:stretch>
        </p:blipFill>
        <p:spPr>
          <a:xfrm>
            <a:off x="4427621" y="2369654"/>
            <a:ext cx="7618997" cy="3566534"/>
          </a:xfrm>
          <a:prstGeom prst="rect">
            <a:avLst/>
          </a:prstGeom>
        </p:spPr>
      </p:pic>
    </p:spTree>
    <p:extLst>
      <p:ext uri="{BB962C8B-B14F-4D97-AF65-F5344CB8AC3E}">
        <p14:creationId xmlns:p14="http://schemas.microsoft.com/office/powerpoint/2010/main" val="336590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BC2A6-9344-A04F-8F10-CE2CCCFF43F5}"/>
              </a:ext>
            </a:extLst>
          </p:cNvPr>
          <p:cNvSpPr>
            <a:spLocks noGrp="1"/>
          </p:cNvSpPr>
          <p:nvPr>
            <p:ph type="title"/>
          </p:nvPr>
        </p:nvSpPr>
        <p:spPr/>
        <p:txBody>
          <a:bodyPr>
            <a:normAutofit fontScale="90000"/>
          </a:bodyPr>
          <a:lstStyle/>
          <a:p>
            <a:r>
              <a:rPr lang="en-US" dirty="0">
                <a:latin typeface="Helvetica" pitchFamily="2" charset="0"/>
              </a:rPr>
              <a:t>Distribution of Client’s Years of Employment with Gender</a:t>
            </a:r>
          </a:p>
        </p:txBody>
      </p:sp>
      <p:sp>
        <p:nvSpPr>
          <p:cNvPr id="4" name="Text Placeholder 3">
            <a:extLst>
              <a:ext uri="{FF2B5EF4-FFF2-40B4-BE49-F238E27FC236}">
                <a16:creationId xmlns:a16="http://schemas.microsoft.com/office/drawing/2014/main" id="{F5ADB8CB-C978-AA46-96BB-179FBEDD7056}"/>
              </a:ext>
            </a:extLst>
          </p:cNvPr>
          <p:cNvSpPr>
            <a:spLocks noGrp="1"/>
          </p:cNvSpPr>
          <p:nvPr>
            <p:ph type="body" sz="half" idx="2"/>
          </p:nvPr>
        </p:nvSpPr>
        <p:spPr/>
        <p:txBody>
          <a:bodyPr/>
          <a:lstStyle/>
          <a:p>
            <a:pPr marL="285750" indent="-285750">
              <a:buFont typeface="Wingdings" pitchFamily="2" charset="2"/>
              <a:buChar char="§"/>
            </a:pPr>
            <a:r>
              <a:rPr lang="en-US" dirty="0">
                <a:solidFill>
                  <a:schemeClr val="tx2"/>
                </a:solidFill>
              </a:rPr>
              <a:t>Years employed of both male and female has a non-uniform distribution and maximum range of years ranging from 0 to 10</a:t>
            </a:r>
          </a:p>
          <a:p>
            <a:pPr marL="285750" indent="-285750">
              <a:buFont typeface="Wingdings" pitchFamily="2" charset="2"/>
              <a:buChar char="§"/>
            </a:pPr>
            <a:r>
              <a:rPr lang="en-US" dirty="0">
                <a:solidFill>
                  <a:schemeClr val="tx2"/>
                </a:solidFill>
              </a:rPr>
              <a:t>There are possibilities of people who are (Students) apply for loan for education</a:t>
            </a:r>
          </a:p>
        </p:txBody>
      </p:sp>
      <p:pic>
        <p:nvPicPr>
          <p:cNvPr id="6" name="Picture 5">
            <a:extLst>
              <a:ext uri="{FF2B5EF4-FFF2-40B4-BE49-F238E27FC236}">
                <a16:creationId xmlns:a16="http://schemas.microsoft.com/office/drawing/2014/main" id="{6B220531-778A-7247-B176-0240394E7759}"/>
              </a:ext>
            </a:extLst>
          </p:cNvPr>
          <p:cNvPicPr>
            <a:picLocks noChangeAspect="1"/>
          </p:cNvPicPr>
          <p:nvPr/>
        </p:nvPicPr>
        <p:blipFill>
          <a:blip r:embed="rId2"/>
          <a:stretch>
            <a:fillRect/>
          </a:stretch>
        </p:blipFill>
        <p:spPr>
          <a:xfrm>
            <a:off x="5085811" y="2126151"/>
            <a:ext cx="6866184" cy="4178396"/>
          </a:xfrm>
          <a:prstGeom prst="rect">
            <a:avLst/>
          </a:prstGeom>
        </p:spPr>
      </p:pic>
    </p:spTree>
    <p:extLst>
      <p:ext uri="{BB962C8B-B14F-4D97-AF65-F5344CB8AC3E}">
        <p14:creationId xmlns:p14="http://schemas.microsoft.com/office/powerpoint/2010/main" val="2871414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A0F5-9E94-0D46-9FBF-F4D60380970F}"/>
              </a:ext>
            </a:extLst>
          </p:cNvPr>
          <p:cNvSpPr>
            <a:spLocks noGrp="1"/>
          </p:cNvSpPr>
          <p:nvPr>
            <p:ph type="title"/>
          </p:nvPr>
        </p:nvSpPr>
        <p:spPr>
          <a:xfrm>
            <a:off x="256675" y="753228"/>
            <a:ext cx="10138610" cy="1075572"/>
          </a:xfrm>
        </p:spPr>
        <p:txBody>
          <a:bodyPr>
            <a:normAutofit fontScale="90000"/>
          </a:bodyPr>
          <a:lstStyle/>
          <a:p>
            <a:r>
              <a:rPr lang="en-US" dirty="0">
                <a:latin typeface="Helvetica" pitchFamily="2" charset="0"/>
              </a:rPr>
              <a:t>Univariate - Continuous Analysis for Clients who changed ID’s years before the application in both Defaulters and Regulars</a:t>
            </a:r>
          </a:p>
        </p:txBody>
      </p:sp>
      <p:sp>
        <p:nvSpPr>
          <p:cNvPr id="4" name="Text Placeholder 3">
            <a:extLst>
              <a:ext uri="{FF2B5EF4-FFF2-40B4-BE49-F238E27FC236}">
                <a16:creationId xmlns:a16="http://schemas.microsoft.com/office/drawing/2014/main" id="{D11427F1-4AFC-F345-B780-A3AB631B379A}"/>
              </a:ext>
            </a:extLst>
          </p:cNvPr>
          <p:cNvSpPr>
            <a:spLocks noGrp="1"/>
          </p:cNvSpPr>
          <p:nvPr>
            <p:ph type="body" sz="half" idx="2"/>
          </p:nvPr>
        </p:nvSpPr>
        <p:spPr/>
        <p:txBody>
          <a:bodyPr>
            <a:normAutofit/>
          </a:bodyPr>
          <a:lstStyle/>
          <a:p>
            <a:pPr marL="342900" indent="-342900">
              <a:buFont typeface="Wingdings" pitchFamily="2" charset="2"/>
              <a:buChar char="§"/>
            </a:pPr>
            <a:r>
              <a:rPr lang="en-US" sz="2000" dirty="0">
                <a:solidFill>
                  <a:schemeClr val="tx2"/>
                </a:solidFill>
                <a:latin typeface="Helvetica" pitchFamily="2" charset="0"/>
              </a:rPr>
              <a:t>Year of change in client ID of both defaulters and regulars has a non-uniform distribution and maximum range of years ranging from 10 to 15</a:t>
            </a:r>
          </a:p>
        </p:txBody>
      </p:sp>
      <p:pic>
        <p:nvPicPr>
          <p:cNvPr id="6" name="Picture 5">
            <a:extLst>
              <a:ext uri="{FF2B5EF4-FFF2-40B4-BE49-F238E27FC236}">
                <a16:creationId xmlns:a16="http://schemas.microsoft.com/office/drawing/2014/main" id="{24D4047E-C784-0642-B257-FB8C04E79564}"/>
              </a:ext>
            </a:extLst>
          </p:cNvPr>
          <p:cNvPicPr>
            <a:picLocks noChangeAspect="1"/>
          </p:cNvPicPr>
          <p:nvPr/>
        </p:nvPicPr>
        <p:blipFill>
          <a:blip r:embed="rId2"/>
          <a:stretch>
            <a:fillRect/>
          </a:stretch>
        </p:blipFill>
        <p:spPr>
          <a:xfrm>
            <a:off x="5487251" y="2532587"/>
            <a:ext cx="6544630" cy="3771959"/>
          </a:xfrm>
          <a:prstGeom prst="rect">
            <a:avLst/>
          </a:prstGeom>
        </p:spPr>
      </p:pic>
    </p:spTree>
    <p:extLst>
      <p:ext uri="{BB962C8B-B14F-4D97-AF65-F5344CB8AC3E}">
        <p14:creationId xmlns:p14="http://schemas.microsoft.com/office/powerpoint/2010/main" val="387564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FF133C-E5B3-234B-A675-F49AB629057A}"/>
              </a:ext>
            </a:extLst>
          </p:cNvPr>
          <p:cNvSpPr/>
          <p:nvPr/>
        </p:nvSpPr>
        <p:spPr>
          <a:xfrm>
            <a:off x="1681624" y="2361655"/>
            <a:ext cx="8572091" cy="1754326"/>
          </a:xfrm>
          <a:prstGeom prst="rect">
            <a:avLst/>
          </a:prstGeom>
          <a:noFill/>
        </p:spPr>
        <p:txBody>
          <a:bodyPr wrap="none" lIns="91440" tIns="45720" rIns="91440" bIns="45720">
            <a:spAutoFit/>
          </a:bodyPr>
          <a:lstStyle/>
          <a:p>
            <a:pPr algn="ctr"/>
            <a:r>
              <a:rPr lang="en-GB" sz="5400" b="1" dirty="0">
                <a:ln w="12700">
                  <a:solidFill>
                    <a:schemeClr val="accent1"/>
                  </a:solidFill>
                  <a:prstDash val="solid"/>
                </a:ln>
                <a:solidFill>
                  <a:schemeClr val="tx1">
                    <a:lumMod val="95000"/>
                  </a:schemeClr>
                </a:solidFill>
                <a:effectLst>
                  <a:outerShdw blurRad="50800" dist="38100" dir="16200000" rotWithShape="0">
                    <a:prstClr val="black">
                      <a:alpha val="40000"/>
                    </a:prstClr>
                  </a:outerShdw>
                </a:effectLst>
                <a:latin typeface="Helvetica" pitchFamily="2" charset="0"/>
              </a:rPr>
              <a:t>CURRENT APPLICATION </a:t>
            </a:r>
          </a:p>
          <a:p>
            <a:pPr algn="ctr"/>
            <a:r>
              <a:rPr lang="en-GB" sz="5400" b="1" dirty="0">
                <a:ln w="12700">
                  <a:solidFill>
                    <a:schemeClr val="accent1"/>
                  </a:solidFill>
                  <a:prstDash val="solid"/>
                </a:ln>
                <a:solidFill>
                  <a:schemeClr val="tx1">
                    <a:lumMod val="95000"/>
                  </a:schemeClr>
                </a:solidFill>
                <a:effectLst>
                  <a:outerShdw blurRad="50800" dist="38100" dir="16200000" rotWithShape="0">
                    <a:prstClr val="black">
                      <a:alpha val="40000"/>
                    </a:prstClr>
                  </a:outerShdw>
                </a:effectLst>
                <a:latin typeface="Helvetica" pitchFamily="2" charset="0"/>
              </a:rPr>
              <a:t>ANALYSIS</a:t>
            </a:r>
          </a:p>
        </p:txBody>
      </p:sp>
      <p:pic>
        <p:nvPicPr>
          <p:cNvPr id="3" name="Picture 8" descr="Data Analysis - JMARK">
            <a:extLst>
              <a:ext uri="{FF2B5EF4-FFF2-40B4-BE49-F238E27FC236}">
                <a16:creationId xmlns:a16="http://schemas.microsoft.com/office/drawing/2014/main" id="{5506F5FC-95ED-1E4E-BB87-F7816F1A7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81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849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910A-988F-544A-8A90-F58F8B79584C}"/>
              </a:ext>
            </a:extLst>
          </p:cNvPr>
          <p:cNvSpPr>
            <a:spLocks noGrp="1"/>
          </p:cNvSpPr>
          <p:nvPr>
            <p:ph type="title"/>
          </p:nvPr>
        </p:nvSpPr>
        <p:spPr/>
        <p:txBody>
          <a:bodyPr>
            <a:normAutofit fontScale="90000"/>
          </a:bodyPr>
          <a:lstStyle/>
          <a:p>
            <a:r>
              <a:rPr lang="en-US" dirty="0">
                <a:latin typeface="Helvetica" pitchFamily="2" charset="0"/>
              </a:rPr>
              <a:t>Univariate - Categorical Analysis for Loan Annuity range in both Defaulters and Regulars</a:t>
            </a:r>
          </a:p>
        </p:txBody>
      </p:sp>
      <p:sp>
        <p:nvSpPr>
          <p:cNvPr id="4" name="Text Placeholder 3">
            <a:extLst>
              <a:ext uri="{FF2B5EF4-FFF2-40B4-BE49-F238E27FC236}">
                <a16:creationId xmlns:a16="http://schemas.microsoft.com/office/drawing/2014/main" id="{7D3199DC-B7A2-9546-9421-B8D9ABBC1DCB}"/>
              </a:ext>
            </a:extLst>
          </p:cNvPr>
          <p:cNvSpPr>
            <a:spLocks noGrp="1"/>
          </p:cNvSpPr>
          <p:nvPr>
            <p:ph type="body" sz="half" idx="2"/>
          </p:nvPr>
        </p:nvSpPr>
        <p:spPr>
          <a:xfrm>
            <a:off x="193509" y="2336873"/>
            <a:ext cx="3720766" cy="3599315"/>
          </a:xfrm>
        </p:spPr>
        <p:txBody>
          <a:bodyPr>
            <a:normAutofit/>
          </a:bodyPr>
          <a:lstStyle/>
          <a:p>
            <a:pPr marL="342900" indent="-342900">
              <a:buFont typeface="Wingdings" pitchFamily="2" charset="2"/>
              <a:buChar char="§"/>
            </a:pPr>
            <a:r>
              <a:rPr lang="en-US" sz="2000" dirty="0">
                <a:solidFill>
                  <a:schemeClr val="tx2"/>
                </a:solidFill>
                <a:latin typeface="Helvetica" pitchFamily="2" charset="0"/>
              </a:rPr>
              <a:t>Annuity range 27000 - 31000 of defaulters seems to be higher whereas regulars has almost same frequency of annuity range with count of regular people higher than the defaulters</a:t>
            </a:r>
          </a:p>
        </p:txBody>
      </p:sp>
      <p:pic>
        <p:nvPicPr>
          <p:cNvPr id="6" name="Picture 5">
            <a:extLst>
              <a:ext uri="{FF2B5EF4-FFF2-40B4-BE49-F238E27FC236}">
                <a16:creationId xmlns:a16="http://schemas.microsoft.com/office/drawing/2014/main" id="{A71257F3-5C7C-6040-9E6F-196075E02395}"/>
              </a:ext>
            </a:extLst>
          </p:cNvPr>
          <p:cNvPicPr>
            <a:picLocks noChangeAspect="1"/>
          </p:cNvPicPr>
          <p:nvPr/>
        </p:nvPicPr>
        <p:blipFill>
          <a:blip r:embed="rId2"/>
          <a:stretch>
            <a:fillRect/>
          </a:stretch>
        </p:blipFill>
        <p:spPr>
          <a:xfrm>
            <a:off x="4331368" y="2336873"/>
            <a:ext cx="7667124" cy="3487573"/>
          </a:xfrm>
          <a:prstGeom prst="rect">
            <a:avLst/>
          </a:prstGeom>
        </p:spPr>
      </p:pic>
    </p:spTree>
    <p:extLst>
      <p:ext uri="{BB962C8B-B14F-4D97-AF65-F5344CB8AC3E}">
        <p14:creationId xmlns:p14="http://schemas.microsoft.com/office/powerpoint/2010/main" val="1864352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CF0F-6E0E-D84F-A156-89C07505AE53}"/>
              </a:ext>
            </a:extLst>
          </p:cNvPr>
          <p:cNvSpPr>
            <a:spLocks noGrp="1"/>
          </p:cNvSpPr>
          <p:nvPr>
            <p:ph type="title"/>
          </p:nvPr>
        </p:nvSpPr>
        <p:spPr/>
        <p:txBody>
          <a:bodyPr>
            <a:normAutofit fontScale="90000"/>
          </a:bodyPr>
          <a:lstStyle/>
          <a:p>
            <a:r>
              <a:rPr lang="en-US" dirty="0">
                <a:latin typeface="Helvetica" pitchFamily="2" charset="0"/>
              </a:rPr>
              <a:t>Bivariate - Count Vs Categorical Analysis for Loan Annuity range when compared to Age Group</a:t>
            </a:r>
          </a:p>
        </p:txBody>
      </p:sp>
      <p:sp>
        <p:nvSpPr>
          <p:cNvPr id="4" name="Text Placeholder 3">
            <a:extLst>
              <a:ext uri="{FF2B5EF4-FFF2-40B4-BE49-F238E27FC236}">
                <a16:creationId xmlns:a16="http://schemas.microsoft.com/office/drawing/2014/main" id="{988A37BE-A09E-494E-8F22-C2B9C62B480F}"/>
              </a:ext>
            </a:extLst>
          </p:cNvPr>
          <p:cNvSpPr>
            <a:spLocks noGrp="1"/>
          </p:cNvSpPr>
          <p:nvPr>
            <p:ph type="body" sz="half" idx="2"/>
          </p:nvPr>
        </p:nvSpPr>
        <p:spPr>
          <a:xfrm>
            <a:off x="177467" y="2336873"/>
            <a:ext cx="4025565" cy="3599315"/>
          </a:xfrm>
        </p:spPr>
        <p:txBody>
          <a:bodyPr>
            <a:noAutofit/>
          </a:bodyPr>
          <a:lstStyle/>
          <a:p>
            <a:r>
              <a:rPr lang="en-US" sz="2000" b="1" dirty="0">
                <a:latin typeface="Helvetica" pitchFamily="2" charset="0"/>
              </a:rPr>
              <a:t>Range of Annuity bin with age</a:t>
            </a:r>
          </a:p>
          <a:p>
            <a:pPr marL="342900" indent="-342900">
              <a:buFont typeface="Wingdings" pitchFamily="2" charset="2"/>
              <a:buChar char="§"/>
            </a:pPr>
            <a:r>
              <a:rPr lang="en-US" sz="2000" dirty="0">
                <a:solidFill>
                  <a:schemeClr val="tx2"/>
                </a:solidFill>
                <a:latin typeface="Helvetica" pitchFamily="2" charset="0"/>
              </a:rPr>
              <a:t>25th and 75th percentile ranging of defaulters ranging 31-46 and regulars 33-50 whereas median of defaulter are seemingly ranging in 35-40, regulars median ranging 40 and above</a:t>
            </a:r>
          </a:p>
          <a:p>
            <a:pPr marL="342900" indent="-342900">
              <a:buFont typeface="Wingdings" pitchFamily="2" charset="2"/>
              <a:buChar char="§"/>
            </a:pPr>
            <a:r>
              <a:rPr lang="en-US" sz="2000" dirty="0">
                <a:solidFill>
                  <a:schemeClr val="tx2"/>
                </a:solidFill>
                <a:latin typeface="Helvetica" pitchFamily="2" charset="0"/>
              </a:rPr>
              <a:t>Defaulters has some outlier values where as regulars are having uniform age distribution</a:t>
            </a:r>
          </a:p>
        </p:txBody>
      </p:sp>
      <p:pic>
        <p:nvPicPr>
          <p:cNvPr id="6" name="Picture 5">
            <a:extLst>
              <a:ext uri="{FF2B5EF4-FFF2-40B4-BE49-F238E27FC236}">
                <a16:creationId xmlns:a16="http://schemas.microsoft.com/office/drawing/2014/main" id="{DB2AFD89-E4A0-7C4E-BCDF-E7648457B935}"/>
              </a:ext>
            </a:extLst>
          </p:cNvPr>
          <p:cNvPicPr>
            <a:picLocks noChangeAspect="1"/>
          </p:cNvPicPr>
          <p:nvPr/>
        </p:nvPicPr>
        <p:blipFill>
          <a:blip r:embed="rId2"/>
          <a:stretch>
            <a:fillRect/>
          </a:stretch>
        </p:blipFill>
        <p:spPr>
          <a:xfrm>
            <a:off x="4427620" y="2336873"/>
            <a:ext cx="7586913" cy="3551515"/>
          </a:xfrm>
          <a:prstGeom prst="rect">
            <a:avLst/>
          </a:prstGeom>
        </p:spPr>
      </p:pic>
    </p:spTree>
    <p:extLst>
      <p:ext uri="{BB962C8B-B14F-4D97-AF65-F5344CB8AC3E}">
        <p14:creationId xmlns:p14="http://schemas.microsoft.com/office/powerpoint/2010/main" val="277772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F686-0822-F54B-BF89-F8C20C95F873}"/>
              </a:ext>
            </a:extLst>
          </p:cNvPr>
          <p:cNvSpPr>
            <a:spLocks noGrp="1"/>
          </p:cNvSpPr>
          <p:nvPr>
            <p:ph type="title"/>
          </p:nvPr>
        </p:nvSpPr>
        <p:spPr/>
        <p:txBody>
          <a:bodyPr>
            <a:normAutofit fontScale="90000"/>
          </a:bodyPr>
          <a:lstStyle/>
          <a:p>
            <a:r>
              <a:rPr lang="en-US" dirty="0">
                <a:latin typeface="Helvetica" pitchFamily="2" charset="0"/>
              </a:rPr>
              <a:t>Bivariate - Count Vs Categorical Analysis for Loan Annuity range when compared to Years of Employment</a:t>
            </a:r>
          </a:p>
        </p:txBody>
      </p:sp>
      <p:sp>
        <p:nvSpPr>
          <p:cNvPr id="4" name="Text Placeholder 3">
            <a:extLst>
              <a:ext uri="{FF2B5EF4-FFF2-40B4-BE49-F238E27FC236}">
                <a16:creationId xmlns:a16="http://schemas.microsoft.com/office/drawing/2014/main" id="{7FB99F78-E43E-CA41-A25C-51606D2D646B}"/>
              </a:ext>
            </a:extLst>
          </p:cNvPr>
          <p:cNvSpPr>
            <a:spLocks noGrp="1"/>
          </p:cNvSpPr>
          <p:nvPr>
            <p:ph type="body" sz="half" idx="2"/>
          </p:nvPr>
        </p:nvSpPr>
        <p:spPr>
          <a:xfrm>
            <a:off x="177467" y="2336873"/>
            <a:ext cx="4041607" cy="3599315"/>
          </a:xfrm>
        </p:spPr>
        <p:txBody>
          <a:bodyPr>
            <a:normAutofit/>
          </a:bodyPr>
          <a:lstStyle/>
          <a:p>
            <a:r>
              <a:rPr lang="en-US" sz="2000" b="1" dirty="0">
                <a:latin typeface="Helvetica" pitchFamily="2" charset="0"/>
              </a:rPr>
              <a:t>Range of Annuity bin with years employed - Outliers</a:t>
            </a:r>
          </a:p>
          <a:p>
            <a:pPr marL="342900" indent="-342900">
              <a:buFont typeface="Wingdings" pitchFamily="2" charset="2"/>
              <a:buChar char="§"/>
            </a:pPr>
            <a:r>
              <a:rPr lang="en-US" sz="2000" dirty="0">
                <a:solidFill>
                  <a:schemeClr val="tx2"/>
                </a:solidFill>
                <a:latin typeface="Helvetica" pitchFamily="2" charset="0"/>
              </a:rPr>
              <a:t>Outliers range in defaulters starts with 13 years whereas regulars starts with 20 years</a:t>
            </a:r>
          </a:p>
        </p:txBody>
      </p:sp>
      <p:pic>
        <p:nvPicPr>
          <p:cNvPr id="6" name="Picture 5">
            <a:extLst>
              <a:ext uri="{FF2B5EF4-FFF2-40B4-BE49-F238E27FC236}">
                <a16:creationId xmlns:a16="http://schemas.microsoft.com/office/drawing/2014/main" id="{CCD4406D-BCC0-4C4D-98CC-BE9A056893F4}"/>
              </a:ext>
            </a:extLst>
          </p:cNvPr>
          <p:cNvPicPr>
            <a:picLocks noChangeAspect="1"/>
          </p:cNvPicPr>
          <p:nvPr/>
        </p:nvPicPr>
        <p:blipFill>
          <a:blip r:embed="rId2"/>
          <a:stretch>
            <a:fillRect/>
          </a:stretch>
        </p:blipFill>
        <p:spPr>
          <a:xfrm>
            <a:off x="4395536" y="2369654"/>
            <a:ext cx="7618997" cy="3566534"/>
          </a:xfrm>
          <a:prstGeom prst="rect">
            <a:avLst/>
          </a:prstGeom>
        </p:spPr>
      </p:pic>
    </p:spTree>
    <p:extLst>
      <p:ext uri="{BB962C8B-B14F-4D97-AF65-F5344CB8AC3E}">
        <p14:creationId xmlns:p14="http://schemas.microsoft.com/office/powerpoint/2010/main" val="3961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28723-92FA-0649-B028-217994C3DE11}"/>
              </a:ext>
            </a:extLst>
          </p:cNvPr>
          <p:cNvSpPr>
            <a:spLocks noGrp="1"/>
          </p:cNvSpPr>
          <p:nvPr>
            <p:ph type="title"/>
          </p:nvPr>
        </p:nvSpPr>
        <p:spPr/>
        <p:txBody>
          <a:bodyPr>
            <a:normAutofit fontScale="90000"/>
          </a:bodyPr>
          <a:lstStyle/>
          <a:p>
            <a:r>
              <a:rPr lang="en-US" dirty="0">
                <a:latin typeface="Helvetica" pitchFamily="2" charset="0"/>
              </a:rPr>
              <a:t>Bivariate - Count Vs Categorical Analysis for Loan Annuity range in comparison to Client’s Years of Registration</a:t>
            </a:r>
          </a:p>
        </p:txBody>
      </p:sp>
      <p:sp>
        <p:nvSpPr>
          <p:cNvPr id="4" name="Text Placeholder 3">
            <a:extLst>
              <a:ext uri="{FF2B5EF4-FFF2-40B4-BE49-F238E27FC236}">
                <a16:creationId xmlns:a16="http://schemas.microsoft.com/office/drawing/2014/main" id="{6260067D-DFB2-FB40-8A1F-4A0D47E31FDD}"/>
              </a:ext>
            </a:extLst>
          </p:cNvPr>
          <p:cNvSpPr>
            <a:spLocks noGrp="1"/>
          </p:cNvSpPr>
          <p:nvPr>
            <p:ph type="body" sz="half" idx="2"/>
          </p:nvPr>
        </p:nvSpPr>
        <p:spPr>
          <a:xfrm>
            <a:off x="240632" y="2336873"/>
            <a:ext cx="4138863" cy="3599315"/>
          </a:xfrm>
        </p:spPr>
        <p:txBody>
          <a:bodyPr>
            <a:normAutofit/>
          </a:bodyPr>
          <a:lstStyle/>
          <a:p>
            <a:r>
              <a:rPr lang="en-US" sz="2000" b="1" dirty="0">
                <a:latin typeface="Helvetica" pitchFamily="2" charset="0"/>
              </a:rPr>
              <a:t>Range of Annuity bin with years registered - Outliers</a:t>
            </a:r>
          </a:p>
          <a:p>
            <a:pPr marL="342900" indent="-342900">
              <a:buFont typeface="Wingdings" pitchFamily="2" charset="2"/>
              <a:buChar char="§"/>
            </a:pPr>
            <a:r>
              <a:rPr lang="en-US" sz="2000" dirty="0">
                <a:solidFill>
                  <a:schemeClr val="tx2"/>
                </a:solidFill>
                <a:latin typeface="Helvetica" pitchFamily="2" charset="0"/>
              </a:rPr>
              <a:t>Outliers range in defaulters starts with 35 years whereas regulars starts with 40 years of registered client's</a:t>
            </a:r>
          </a:p>
        </p:txBody>
      </p:sp>
      <p:pic>
        <p:nvPicPr>
          <p:cNvPr id="6" name="Picture 5">
            <a:extLst>
              <a:ext uri="{FF2B5EF4-FFF2-40B4-BE49-F238E27FC236}">
                <a16:creationId xmlns:a16="http://schemas.microsoft.com/office/drawing/2014/main" id="{FFC4AA1D-C70E-4849-A381-2E35D82C2BB2}"/>
              </a:ext>
            </a:extLst>
          </p:cNvPr>
          <p:cNvPicPr>
            <a:picLocks noChangeAspect="1"/>
          </p:cNvPicPr>
          <p:nvPr/>
        </p:nvPicPr>
        <p:blipFill>
          <a:blip r:embed="rId2"/>
          <a:stretch>
            <a:fillRect/>
          </a:stretch>
        </p:blipFill>
        <p:spPr>
          <a:xfrm>
            <a:off x="4556579" y="2372036"/>
            <a:ext cx="7538787" cy="3528987"/>
          </a:xfrm>
          <a:prstGeom prst="rect">
            <a:avLst/>
          </a:prstGeom>
        </p:spPr>
      </p:pic>
    </p:spTree>
    <p:extLst>
      <p:ext uri="{BB962C8B-B14F-4D97-AF65-F5344CB8AC3E}">
        <p14:creationId xmlns:p14="http://schemas.microsoft.com/office/powerpoint/2010/main" val="482571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E6F1-AB1D-2944-A894-D23A20E1028F}"/>
              </a:ext>
            </a:extLst>
          </p:cNvPr>
          <p:cNvSpPr>
            <a:spLocks noGrp="1"/>
          </p:cNvSpPr>
          <p:nvPr>
            <p:ph type="title"/>
          </p:nvPr>
        </p:nvSpPr>
        <p:spPr/>
        <p:txBody>
          <a:bodyPr>
            <a:normAutofit fontScale="90000"/>
          </a:bodyPr>
          <a:lstStyle/>
          <a:p>
            <a:r>
              <a:rPr lang="en-US" dirty="0">
                <a:latin typeface="Helvetica" pitchFamily="2" charset="0"/>
              </a:rPr>
              <a:t>Bivariate - Count Vs Categorical Analysis for Credit range with Client's change in ID</a:t>
            </a:r>
          </a:p>
        </p:txBody>
      </p:sp>
      <p:sp>
        <p:nvSpPr>
          <p:cNvPr id="4" name="Text Placeholder 3">
            <a:extLst>
              <a:ext uri="{FF2B5EF4-FFF2-40B4-BE49-F238E27FC236}">
                <a16:creationId xmlns:a16="http://schemas.microsoft.com/office/drawing/2014/main" id="{774FD8D2-F75B-3C44-8CF9-68C304DE9590}"/>
              </a:ext>
            </a:extLst>
          </p:cNvPr>
          <p:cNvSpPr>
            <a:spLocks noGrp="1"/>
          </p:cNvSpPr>
          <p:nvPr>
            <p:ph type="body" sz="half" idx="2"/>
          </p:nvPr>
        </p:nvSpPr>
        <p:spPr>
          <a:xfrm>
            <a:off x="161425" y="2336873"/>
            <a:ext cx="4041607" cy="3599315"/>
          </a:xfrm>
        </p:spPr>
        <p:txBody>
          <a:bodyPr>
            <a:normAutofit/>
          </a:bodyPr>
          <a:lstStyle/>
          <a:p>
            <a:r>
              <a:rPr lang="en-US" sz="2000" b="1" dirty="0">
                <a:latin typeface="Helvetica" pitchFamily="2" charset="0"/>
              </a:rPr>
              <a:t>Range of Annuity bin with years changed ID of client</a:t>
            </a:r>
          </a:p>
          <a:p>
            <a:pPr marL="342900" indent="-342900">
              <a:buFont typeface="Wingdings" pitchFamily="2" charset="2"/>
              <a:buChar char="§"/>
            </a:pPr>
            <a:r>
              <a:rPr lang="en-US" sz="2000" dirty="0">
                <a:solidFill>
                  <a:schemeClr val="tx2"/>
                </a:solidFill>
                <a:latin typeface="Helvetica" pitchFamily="2" charset="0"/>
              </a:rPr>
              <a:t>Median of defaulters starts with 7.5 years whereas regulars are more than 7.5 with median value after the client has changed his ID during the time of application</a:t>
            </a:r>
          </a:p>
        </p:txBody>
      </p:sp>
      <p:pic>
        <p:nvPicPr>
          <p:cNvPr id="6" name="Picture 5">
            <a:extLst>
              <a:ext uri="{FF2B5EF4-FFF2-40B4-BE49-F238E27FC236}">
                <a16:creationId xmlns:a16="http://schemas.microsoft.com/office/drawing/2014/main" id="{4F291018-3E32-E349-BFBF-7149F5B6712D}"/>
              </a:ext>
            </a:extLst>
          </p:cNvPr>
          <p:cNvPicPr>
            <a:picLocks noChangeAspect="1"/>
          </p:cNvPicPr>
          <p:nvPr/>
        </p:nvPicPr>
        <p:blipFill>
          <a:blip r:embed="rId2"/>
          <a:stretch>
            <a:fillRect/>
          </a:stretch>
        </p:blipFill>
        <p:spPr>
          <a:xfrm>
            <a:off x="4395536" y="2362144"/>
            <a:ext cx="7635039" cy="3574044"/>
          </a:xfrm>
          <a:prstGeom prst="rect">
            <a:avLst/>
          </a:prstGeom>
        </p:spPr>
      </p:pic>
    </p:spTree>
    <p:extLst>
      <p:ext uri="{BB962C8B-B14F-4D97-AF65-F5344CB8AC3E}">
        <p14:creationId xmlns:p14="http://schemas.microsoft.com/office/powerpoint/2010/main" val="3987103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3BFB-97ED-6D41-A558-57BC3D484E62}"/>
              </a:ext>
            </a:extLst>
          </p:cNvPr>
          <p:cNvSpPr>
            <a:spLocks noGrp="1"/>
          </p:cNvSpPr>
          <p:nvPr>
            <p:ph type="title"/>
          </p:nvPr>
        </p:nvSpPr>
        <p:spPr/>
        <p:txBody>
          <a:bodyPr>
            <a:noAutofit/>
          </a:bodyPr>
          <a:lstStyle/>
          <a:p>
            <a:r>
              <a:rPr lang="en-US" sz="3200" dirty="0">
                <a:latin typeface="Helvetica" pitchFamily="2" charset="0"/>
              </a:rPr>
              <a:t>Univariate - Categorical for Loan Annuity range in both Defaulters and Regulars with Hue Gender Category</a:t>
            </a:r>
          </a:p>
        </p:txBody>
      </p:sp>
      <p:sp>
        <p:nvSpPr>
          <p:cNvPr id="4" name="Text Placeholder 3">
            <a:extLst>
              <a:ext uri="{FF2B5EF4-FFF2-40B4-BE49-F238E27FC236}">
                <a16:creationId xmlns:a16="http://schemas.microsoft.com/office/drawing/2014/main" id="{D22A0854-84F9-7548-886E-B173B39B5ECF}"/>
              </a:ext>
            </a:extLst>
          </p:cNvPr>
          <p:cNvSpPr>
            <a:spLocks noGrp="1"/>
          </p:cNvSpPr>
          <p:nvPr>
            <p:ph type="body" sz="half" idx="2"/>
          </p:nvPr>
        </p:nvSpPr>
        <p:spPr>
          <a:xfrm>
            <a:off x="288759" y="2336873"/>
            <a:ext cx="3930316" cy="3599315"/>
          </a:xfrm>
        </p:spPr>
        <p:txBody>
          <a:bodyPr>
            <a:noAutofit/>
          </a:bodyPr>
          <a:lstStyle/>
          <a:p>
            <a:r>
              <a:rPr lang="en-US" sz="2000" b="1" dirty="0">
                <a:latin typeface="Helvetica" pitchFamily="2" charset="0"/>
              </a:rPr>
              <a:t>Gender range of defaulters vs. regulars with Annuity</a:t>
            </a:r>
          </a:p>
          <a:p>
            <a:pPr marL="342900" indent="-342900">
              <a:buFont typeface="Wingdings" pitchFamily="2" charset="2"/>
              <a:buChar char="§"/>
            </a:pPr>
            <a:r>
              <a:rPr lang="en-US" sz="2000" dirty="0">
                <a:solidFill>
                  <a:schemeClr val="tx2"/>
                </a:solidFill>
                <a:latin typeface="Helvetica" pitchFamily="2" charset="0"/>
              </a:rPr>
              <a:t>No of Female clients tops the annuity range when compared with male in both defaulters as well as regulars group, however there is major difference in regular group of female and male category where female regular clients are higher in ratio than the male regular clients</a:t>
            </a:r>
          </a:p>
        </p:txBody>
      </p:sp>
      <p:pic>
        <p:nvPicPr>
          <p:cNvPr id="8" name="Picture 7">
            <a:extLst>
              <a:ext uri="{FF2B5EF4-FFF2-40B4-BE49-F238E27FC236}">
                <a16:creationId xmlns:a16="http://schemas.microsoft.com/office/drawing/2014/main" id="{2683D776-725F-AF4F-863A-60B2EAE9B118}"/>
              </a:ext>
            </a:extLst>
          </p:cNvPr>
          <p:cNvPicPr>
            <a:picLocks noChangeAspect="1"/>
          </p:cNvPicPr>
          <p:nvPr/>
        </p:nvPicPr>
        <p:blipFill>
          <a:blip r:embed="rId2"/>
          <a:stretch>
            <a:fillRect/>
          </a:stretch>
        </p:blipFill>
        <p:spPr>
          <a:xfrm>
            <a:off x="4350650" y="2364916"/>
            <a:ext cx="7692291" cy="3543227"/>
          </a:xfrm>
          <a:prstGeom prst="rect">
            <a:avLst/>
          </a:prstGeom>
        </p:spPr>
      </p:pic>
    </p:spTree>
    <p:extLst>
      <p:ext uri="{BB962C8B-B14F-4D97-AF65-F5344CB8AC3E}">
        <p14:creationId xmlns:p14="http://schemas.microsoft.com/office/powerpoint/2010/main" val="93027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FE3-1C1F-F84F-9EDD-A98CABCF41A9}"/>
              </a:ext>
            </a:extLst>
          </p:cNvPr>
          <p:cNvSpPr>
            <a:spLocks noGrp="1"/>
          </p:cNvSpPr>
          <p:nvPr>
            <p:ph type="title"/>
          </p:nvPr>
        </p:nvSpPr>
        <p:spPr/>
        <p:txBody>
          <a:bodyPr>
            <a:normAutofit fontScale="90000"/>
          </a:bodyPr>
          <a:lstStyle/>
          <a:p>
            <a:r>
              <a:rPr lang="en-US" dirty="0">
                <a:latin typeface="Helvetica" pitchFamily="2" charset="0"/>
              </a:rPr>
              <a:t>Distribution of Clients who changed IDs years before the application in comparison to Genders</a:t>
            </a:r>
          </a:p>
        </p:txBody>
      </p:sp>
      <p:sp>
        <p:nvSpPr>
          <p:cNvPr id="4" name="Text Placeholder 3">
            <a:extLst>
              <a:ext uri="{FF2B5EF4-FFF2-40B4-BE49-F238E27FC236}">
                <a16:creationId xmlns:a16="http://schemas.microsoft.com/office/drawing/2014/main" id="{E4D66120-0052-3145-B484-817C48958702}"/>
              </a:ext>
            </a:extLst>
          </p:cNvPr>
          <p:cNvSpPr>
            <a:spLocks noGrp="1"/>
          </p:cNvSpPr>
          <p:nvPr>
            <p:ph type="body" sz="half" idx="2"/>
          </p:nvPr>
        </p:nvSpPr>
        <p:spPr/>
        <p:txBody>
          <a:bodyPr>
            <a:normAutofit/>
          </a:bodyPr>
          <a:lstStyle/>
          <a:p>
            <a:pPr marL="342900" indent="-342900">
              <a:buFont typeface="Wingdings" pitchFamily="2" charset="2"/>
              <a:buChar char="§"/>
            </a:pPr>
            <a:r>
              <a:rPr lang="en-US" sz="2000" dirty="0">
                <a:solidFill>
                  <a:schemeClr val="tx2"/>
                </a:solidFill>
                <a:latin typeface="Helvetica" pitchFamily="2" charset="0"/>
              </a:rPr>
              <a:t>Year of change in client ID of both male and female has a non-uniform distribution and maximum range of years ranging from 10 to 15</a:t>
            </a:r>
          </a:p>
        </p:txBody>
      </p:sp>
      <p:pic>
        <p:nvPicPr>
          <p:cNvPr id="6" name="Picture 5">
            <a:extLst>
              <a:ext uri="{FF2B5EF4-FFF2-40B4-BE49-F238E27FC236}">
                <a16:creationId xmlns:a16="http://schemas.microsoft.com/office/drawing/2014/main" id="{18A12CAF-9057-3C48-8BD6-EB5EB617DFCA}"/>
              </a:ext>
            </a:extLst>
          </p:cNvPr>
          <p:cNvPicPr>
            <a:picLocks noChangeAspect="1"/>
          </p:cNvPicPr>
          <p:nvPr/>
        </p:nvPicPr>
        <p:blipFill>
          <a:blip r:embed="rId2"/>
          <a:stretch>
            <a:fillRect/>
          </a:stretch>
        </p:blipFill>
        <p:spPr>
          <a:xfrm>
            <a:off x="4902084" y="2336872"/>
            <a:ext cx="6932980" cy="4209309"/>
          </a:xfrm>
          <a:prstGeom prst="rect">
            <a:avLst/>
          </a:prstGeom>
        </p:spPr>
      </p:pic>
    </p:spTree>
    <p:extLst>
      <p:ext uri="{BB962C8B-B14F-4D97-AF65-F5344CB8AC3E}">
        <p14:creationId xmlns:p14="http://schemas.microsoft.com/office/powerpoint/2010/main" val="2012347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B8D9-011A-E044-9772-D4EEFE368E2D}"/>
              </a:ext>
            </a:extLst>
          </p:cNvPr>
          <p:cNvSpPr>
            <a:spLocks noGrp="1"/>
          </p:cNvSpPr>
          <p:nvPr>
            <p:ph type="title"/>
          </p:nvPr>
        </p:nvSpPr>
        <p:spPr/>
        <p:txBody>
          <a:bodyPr>
            <a:normAutofit fontScale="90000"/>
          </a:bodyPr>
          <a:lstStyle/>
          <a:p>
            <a:r>
              <a:rPr lang="en-US" dirty="0">
                <a:latin typeface="Helvetica" pitchFamily="2" charset="0"/>
              </a:rPr>
              <a:t>Univariate - Categorical Analysis for Organization Type Categories of both Defaulters and Regulars</a:t>
            </a:r>
          </a:p>
        </p:txBody>
      </p:sp>
      <p:sp>
        <p:nvSpPr>
          <p:cNvPr id="4" name="Text Placeholder 3">
            <a:extLst>
              <a:ext uri="{FF2B5EF4-FFF2-40B4-BE49-F238E27FC236}">
                <a16:creationId xmlns:a16="http://schemas.microsoft.com/office/drawing/2014/main" id="{9E81CD98-7ABE-D944-82C7-C315EB13782B}"/>
              </a:ext>
            </a:extLst>
          </p:cNvPr>
          <p:cNvSpPr>
            <a:spLocks noGrp="1"/>
          </p:cNvSpPr>
          <p:nvPr>
            <p:ph type="body" sz="half" idx="2"/>
          </p:nvPr>
        </p:nvSpPr>
        <p:spPr>
          <a:xfrm>
            <a:off x="0" y="2493815"/>
            <a:ext cx="3465094" cy="3811341"/>
          </a:xfrm>
        </p:spPr>
        <p:txBody>
          <a:bodyPr>
            <a:noAutofit/>
          </a:bodyPr>
          <a:lstStyle/>
          <a:p>
            <a:pPr marL="342900" indent="-342900">
              <a:buFont typeface="Wingdings" pitchFamily="2" charset="2"/>
              <a:buChar char="§"/>
            </a:pPr>
            <a:r>
              <a:rPr lang="en-US" sz="2000" dirty="0">
                <a:solidFill>
                  <a:schemeClr val="tx2"/>
                </a:solidFill>
                <a:latin typeface="Helvetica" pitchFamily="2" charset="0"/>
              </a:rPr>
              <a:t>ORGANIZATION_TYPE tops with values of Business Entity Type 3 and Self-employed in both the categories Defaulters and Regulars</a:t>
            </a:r>
          </a:p>
          <a:p>
            <a:pPr marL="342900" indent="-342900">
              <a:buFont typeface="Wingdings" pitchFamily="2" charset="2"/>
              <a:buChar char="§"/>
            </a:pPr>
            <a:r>
              <a:rPr lang="en-US" sz="2000" dirty="0">
                <a:solidFill>
                  <a:schemeClr val="tx2"/>
                </a:solidFill>
                <a:latin typeface="Helvetica" pitchFamily="2" charset="0"/>
              </a:rPr>
              <a:t>Most of the client's who are doing business or making small scale investments are in need of loan and this inference clearly shows the same.</a:t>
            </a:r>
          </a:p>
        </p:txBody>
      </p:sp>
      <p:pic>
        <p:nvPicPr>
          <p:cNvPr id="6" name="Picture 5">
            <a:extLst>
              <a:ext uri="{FF2B5EF4-FFF2-40B4-BE49-F238E27FC236}">
                <a16:creationId xmlns:a16="http://schemas.microsoft.com/office/drawing/2014/main" id="{CC679674-2F60-C44A-83D9-3792C223F3B6}"/>
              </a:ext>
            </a:extLst>
          </p:cNvPr>
          <p:cNvPicPr>
            <a:picLocks noChangeAspect="1"/>
          </p:cNvPicPr>
          <p:nvPr/>
        </p:nvPicPr>
        <p:blipFill>
          <a:blip r:embed="rId2"/>
          <a:stretch>
            <a:fillRect/>
          </a:stretch>
        </p:blipFill>
        <p:spPr>
          <a:xfrm>
            <a:off x="3465094" y="2293431"/>
            <a:ext cx="8630653" cy="3811341"/>
          </a:xfrm>
          <a:prstGeom prst="rect">
            <a:avLst/>
          </a:prstGeom>
        </p:spPr>
      </p:pic>
    </p:spTree>
    <p:extLst>
      <p:ext uri="{BB962C8B-B14F-4D97-AF65-F5344CB8AC3E}">
        <p14:creationId xmlns:p14="http://schemas.microsoft.com/office/powerpoint/2010/main" val="852124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E3EE-B7CD-3E42-B76D-CA7DA2289E4C}"/>
              </a:ext>
            </a:extLst>
          </p:cNvPr>
          <p:cNvSpPr>
            <a:spLocks noGrp="1"/>
          </p:cNvSpPr>
          <p:nvPr>
            <p:ph type="title"/>
          </p:nvPr>
        </p:nvSpPr>
        <p:spPr/>
        <p:txBody>
          <a:bodyPr>
            <a:normAutofit fontScale="90000"/>
          </a:bodyPr>
          <a:lstStyle/>
          <a:p>
            <a:r>
              <a:rPr lang="en-US" dirty="0">
                <a:latin typeface="Helvetica" pitchFamily="2" charset="0"/>
              </a:rPr>
              <a:t>Univariate - Categorical Analysis for Clients with own Car for both Defaulters and Regulars</a:t>
            </a:r>
          </a:p>
        </p:txBody>
      </p:sp>
      <p:sp>
        <p:nvSpPr>
          <p:cNvPr id="4" name="Text Placeholder 3">
            <a:extLst>
              <a:ext uri="{FF2B5EF4-FFF2-40B4-BE49-F238E27FC236}">
                <a16:creationId xmlns:a16="http://schemas.microsoft.com/office/drawing/2014/main" id="{1DBE9796-8384-4B4C-8537-86172368B73C}"/>
              </a:ext>
            </a:extLst>
          </p:cNvPr>
          <p:cNvSpPr>
            <a:spLocks noGrp="1"/>
          </p:cNvSpPr>
          <p:nvPr>
            <p:ph type="body" sz="half" idx="2"/>
          </p:nvPr>
        </p:nvSpPr>
        <p:spPr>
          <a:xfrm>
            <a:off x="680323" y="2336873"/>
            <a:ext cx="3346245" cy="3599315"/>
          </a:xfrm>
        </p:spPr>
        <p:txBody>
          <a:bodyPr>
            <a:normAutofit/>
          </a:bodyPr>
          <a:lstStyle/>
          <a:p>
            <a:pPr marL="342900" indent="-342900">
              <a:buFont typeface="Wingdings" pitchFamily="2" charset="2"/>
              <a:buChar char="§"/>
            </a:pPr>
            <a:r>
              <a:rPr lang="en-US" sz="2000" dirty="0">
                <a:solidFill>
                  <a:schemeClr val="tx2"/>
                </a:solidFill>
                <a:latin typeface="Helvetica" pitchFamily="2" charset="0"/>
              </a:rPr>
              <a:t>In both Defaulters and Regulars the clients who own a car are most likely to earn well and the Defaulter count is less than Regulars count</a:t>
            </a:r>
          </a:p>
        </p:txBody>
      </p:sp>
      <p:pic>
        <p:nvPicPr>
          <p:cNvPr id="6" name="Picture 5">
            <a:extLst>
              <a:ext uri="{FF2B5EF4-FFF2-40B4-BE49-F238E27FC236}">
                <a16:creationId xmlns:a16="http://schemas.microsoft.com/office/drawing/2014/main" id="{120A0E74-5E28-4343-B8E3-DA892C2A7431}"/>
              </a:ext>
            </a:extLst>
          </p:cNvPr>
          <p:cNvPicPr>
            <a:picLocks noChangeAspect="1"/>
          </p:cNvPicPr>
          <p:nvPr/>
        </p:nvPicPr>
        <p:blipFill>
          <a:blip r:embed="rId2"/>
          <a:stretch>
            <a:fillRect/>
          </a:stretch>
        </p:blipFill>
        <p:spPr>
          <a:xfrm>
            <a:off x="4197775" y="2336873"/>
            <a:ext cx="7854573" cy="3790288"/>
          </a:xfrm>
          <a:prstGeom prst="rect">
            <a:avLst/>
          </a:prstGeom>
        </p:spPr>
      </p:pic>
    </p:spTree>
    <p:extLst>
      <p:ext uri="{BB962C8B-B14F-4D97-AF65-F5344CB8AC3E}">
        <p14:creationId xmlns:p14="http://schemas.microsoft.com/office/powerpoint/2010/main" val="3757714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0549-A206-144F-A08A-DEACD49ED8AF}"/>
              </a:ext>
            </a:extLst>
          </p:cNvPr>
          <p:cNvSpPr>
            <a:spLocks noGrp="1"/>
          </p:cNvSpPr>
          <p:nvPr>
            <p:ph type="title"/>
          </p:nvPr>
        </p:nvSpPr>
        <p:spPr/>
        <p:txBody>
          <a:bodyPr>
            <a:normAutofit fontScale="90000"/>
          </a:bodyPr>
          <a:lstStyle/>
          <a:p>
            <a:r>
              <a:rPr lang="en-US" dirty="0">
                <a:latin typeface="Helvetica" pitchFamily="2" charset="0"/>
              </a:rPr>
              <a:t>Univariate - Categorical Analysis for Clients with own House or Flat for both Defaulters and Regulars</a:t>
            </a:r>
          </a:p>
        </p:txBody>
      </p:sp>
      <p:sp>
        <p:nvSpPr>
          <p:cNvPr id="4" name="Text Placeholder 3">
            <a:extLst>
              <a:ext uri="{FF2B5EF4-FFF2-40B4-BE49-F238E27FC236}">
                <a16:creationId xmlns:a16="http://schemas.microsoft.com/office/drawing/2014/main" id="{5D16BEAB-FFC9-1247-A98A-0303313E55B4}"/>
              </a:ext>
            </a:extLst>
          </p:cNvPr>
          <p:cNvSpPr>
            <a:spLocks noGrp="1"/>
          </p:cNvSpPr>
          <p:nvPr>
            <p:ph type="body" sz="half" idx="2"/>
          </p:nvPr>
        </p:nvSpPr>
        <p:spPr>
          <a:xfrm>
            <a:off x="308141" y="2336873"/>
            <a:ext cx="4761163" cy="3767899"/>
          </a:xfrm>
        </p:spPr>
        <p:txBody>
          <a:bodyPr>
            <a:noAutofit/>
          </a:bodyPr>
          <a:lstStyle/>
          <a:p>
            <a:pPr marL="342900" indent="-342900">
              <a:buFont typeface="Wingdings" pitchFamily="2" charset="2"/>
              <a:buChar char="§"/>
            </a:pPr>
            <a:r>
              <a:rPr lang="en-US" sz="2000" dirty="0">
                <a:solidFill>
                  <a:schemeClr val="tx2"/>
                </a:solidFill>
                <a:latin typeface="Helvetica" pitchFamily="2" charset="0"/>
              </a:rPr>
              <a:t>In Regulars the clients who own an apartment/flat are most likely to earn well and they fall under the category of Regulars due to the documents of REALTY they would have submitted during loan application also Regulars are majority in numbers</a:t>
            </a:r>
          </a:p>
          <a:p>
            <a:pPr marL="342900" indent="-342900">
              <a:buFont typeface="Wingdings" pitchFamily="2" charset="2"/>
              <a:buChar char="§"/>
            </a:pPr>
            <a:r>
              <a:rPr lang="en-US" sz="2000" dirty="0">
                <a:solidFill>
                  <a:schemeClr val="tx2"/>
                </a:solidFill>
                <a:latin typeface="Helvetica" pitchFamily="2" charset="0"/>
              </a:rPr>
              <a:t>This major inference makes a clarity that if any client ready to produce/pledge document related to their realty they can be granted loan</a:t>
            </a:r>
          </a:p>
        </p:txBody>
      </p:sp>
      <p:pic>
        <p:nvPicPr>
          <p:cNvPr id="6" name="Picture 5">
            <a:extLst>
              <a:ext uri="{FF2B5EF4-FFF2-40B4-BE49-F238E27FC236}">
                <a16:creationId xmlns:a16="http://schemas.microsoft.com/office/drawing/2014/main" id="{0E831853-B26A-E14A-9012-9A51AE518E6C}"/>
              </a:ext>
            </a:extLst>
          </p:cNvPr>
          <p:cNvPicPr>
            <a:picLocks noChangeAspect="1"/>
          </p:cNvPicPr>
          <p:nvPr/>
        </p:nvPicPr>
        <p:blipFill>
          <a:blip r:embed="rId2"/>
          <a:stretch>
            <a:fillRect/>
          </a:stretch>
        </p:blipFill>
        <p:spPr>
          <a:xfrm>
            <a:off x="5310558" y="2397526"/>
            <a:ext cx="6573300" cy="3538662"/>
          </a:xfrm>
          <a:prstGeom prst="rect">
            <a:avLst/>
          </a:prstGeom>
        </p:spPr>
      </p:pic>
    </p:spTree>
    <p:extLst>
      <p:ext uri="{BB962C8B-B14F-4D97-AF65-F5344CB8AC3E}">
        <p14:creationId xmlns:p14="http://schemas.microsoft.com/office/powerpoint/2010/main" val="2262088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B2B48-8559-8048-AD39-020CDB8D3C27}"/>
              </a:ext>
            </a:extLst>
          </p:cNvPr>
          <p:cNvSpPr>
            <a:spLocks noGrp="1"/>
          </p:cNvSpPr>
          <p:nvPr>
            <p:ph type="title"/>
          </p:nvPr>
        </p:nvSpPr>
        <p:spPr/>
        <p:txBody>
          <a:bodyPr>
            <a:noAutofit/>
          </a:bodyPr>
          <a:lstStyle/>
          <a:p>
            <a:r>
              <a:rPr lang="en-US" sz="3200" dirty="0">
                <a:latin typeface="Helvetica" pitchFamily="2" charset="0"/>
              </a:rPr>
              <a:t>Univariate - Continuous Analysis for different age groups in both Defaulters and Regulars</a:t>
            </a:r>
          </a:p>
        </p:txBody>
      </p:sp>
      <p:pic>
        <p:nvPicPr>
          <p:cNvPr id="6" name="Picture Placeholder 5">
            <a:extLst>
              <a:ext uri="{FF2B5EF4-FFF2-40B4-BE49-F238E27FC236}">
                <a16:creationId xmlns:a16="http://schemas.microsoft.com/office/drawing/2014/main" id="{BDD952F1-B838-2B4D-B3B6-8E5635382BD8}"/>
              </a:ext>
            </a:extLst>
          </p:cNvPr>
          <p:cNvPicPr>
            <a:picLocks noGrp="1" noChangeAspect="1"/>
          </p:cNvPicPr>
          <p:nvPr>
            <p:ph type="pic" idx="1"/>
          </p:nvPr>
        </p:nvPicPr>
        <p:blipFill>
          <a:blip r:embed="rId2">
            <a:extLst>
              <a:ext uri="{28A0092B-C50C-407E-A947-70E740481C1C}">
                <a14:useLocalDpi xmlns:a14="http://schemas.microsoft.com/office/drawing/2010/main"/>
              </a:ext>
            </a:extLst>
          </a:blip>
          <a:srcRect/>
          <a:stretch>
            <a:fillRect/>
          </a:stretch>
        </p:blipFill>
        <p:spPr>
          <a:xfrm>
            <a:off x="6074490" y="2336047"/>
            <a:ext cx="5975350" cy="3768725"/>
          </a:xfrm>
        </p:spPr>
      </p:pic>
      <p:sp>
        <p:nvSpPr>
          <p:cNvPr id="4" name="Text Placeholder 3">
            <a:extLst>
              <a:ext uri="{FF2B5EF4-FFF2-40B4-BE49-F238E27FC236}">
                <a16:creationId xmlns:a16="http://schemas.microsoft.com/office/drawing/2014/main" id="{F9661844-560C-A745-B29D-05739CD8C335}"/>
              </a:ext>
            </a:extLst>
          </p:cNvPr>
          <p:cNvSpPr>
            <a:spLocks noGrp="1"/>
          </p:cNvSpPr>
          <p:nvPr>
            <p:ph type="body" sz="half" idx="2"/>
          </p:nvPr>
        </p:nvSpPr>
        <p:spPr>
          <a:xfrm>
            <a:off x="680322" y="2534653"/>
            <a:ext cx="4260645" cy="3930926"/>
          </a:xfrm>
        </p:spPr>
        <p:txBody>
          <a:bodyPr>
            <a:normAutofit/>
          </a:bodyPr>
          <a:lstStyle/>
          <a:p>
            <a:pPr marL="342900" indent="-342900">
              <a:buFont typeface="Wingdings" pitchFamily="2" charset="2"/>
              <a:buChar char="§"/>
            </a:pPr>
            <a:r>
              <a:rPr lang="en-US" sz="2000" dirty="0">
                <a:solidFill>
                  <a:schemeClr val="tx2"/>
                </a:solidFill>
                <a:latin typeface="Helvetica" pitchFamily="2" charset="0"/>
              </a:rPr>
              <a:t>Age group of both defaulters and regulars has a uniform  distribution and maximum range of age ranging from 25 to 55</a:t>
            </a:r>
          </a:p>
          <a:p>
            <a:pPr marL="342900" indent="-342900">
              <a:buFont typeface="Wingdings" pitchFamily="2" charset="2"/>
              <a:buChar char="§"/>
            </a:pPr>
            <a:r>
              <a:rPr lang="en-US" sz="2000" dirty="0">
                <a:solidFill>
                  <a:schemeClr val="tx2"/>
                </a:solidFill>
                <a:latin typeface="Helvetica" pitchFamily="2" charset="0"/>
              </a:rPr>
              <a:t>Age group from 25 to 35 in most cases have steady income and a family (either parents or wife) and are more keen on taking up loans for housing, education, personal purposes and automobiles.</a:t>
            </a:r>
          </a:p>
          <a:p>
            <a:endParaRPr lang="en-US" sz="2000" dirty="0">
              <a:solidFill>
                <a:schemeClr val="tx2"/>
              </a:solidFill>
              <a:latin typeface="Helvetica" pitchFamily="2" charset="0"/>
            </a:endParaRPr>
          </a:p>
        </p:txBody>
      </p:sp>
    </p:spTree>
    <p:extLst>
      <p:ext uri="{BB962C8B-B14F-4D97-AF65-F5344CB8AC3E}">
        <p14:creationId xmlns:p14="http://schemas.microsoft.com/office/powerpoint/2010/main" val="392818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3118-42EB-BB49-9F89-C1E340794AAD}"/>
              </a:ext>
            </a:extLst>
          </p:cNvPr>
          <p:cNvSpPr>
            <a:spLocks noGrp="1"/>
          </p:cNvSpPr>
          <p:nvPr>
            <p:ph type="title"/>
          </p:nvPr>
        </p:nvSpPr>
        <p:spPr/>
        <p:txBody>
          <a:bodyPr>
            <a:normAutofit fontScale="90000"/>
          </a:bodyPr>
          <a:lstStyle/>
          <a:p>
            <a:r>
              <a:rPr lang="en-US" dirty="0">
                <a:latin typeface="Helvetica" pitchFamily="2" charset="0"/>
              </a:rPr>
              <a:t>Univariate - Categorical Analysis for Clients with Children Count for both Defaulters and Regulars</a:t>
            </a:r>
          </a:p>
        </p:txBody>
      </p:sp>
      <p:sp>
        <p:nvSpPr>
          <p:cNvPr id="4" name="Text Placeholder 3">
            <a:extLst>
              <a:ext uri="{FF2B5EF4-FFF2-40B4-BE49-F238E27FC236}">
                <a16:creationId xmlns:a16="http://schemas.microsoft.com/office/drawing/2014/main" id="{6156A316-A26F-EC40-9C80-8607B03022C6}"/>
              </a:ext>
            </a:extLst>
          </p:cNvPr>
          <p:cNvSpPr>
            <a:spLocks noGrp="1"/>
          </p:cNvSpPr>
          <p:nvPr>
            <p:ph type="body" sz="half" idx="2"/>
          </p:nvPr>
        </p:nvSpPr>
        <p:spPr>
          <a:xfrm>
            <a:off x="680323" y="2336873"/>
            <a:ext cx="3330203" cy="3599315"/>
          </a:xfrm>
        </p:spPr>
        <p:txBody>
          <a:bodyPr>
            <a:normAutofit/>
          </a:bodyPr>
          <a:lstStyle/>
          <a:p>
            <a:pPr marL="342900" indent="-342900">
              <a:buFont typeface="Wingdings" pitchFamily="2" charset="2"/>
              <a:buChar char="§"/>
            </a:pPr>
            <a:r>
              <a:rPr lang="en-US" sz="2000" dirty="0">
                <a:solidFill>
                  <a:schemeClr val="tx2"/>
                </a:solidFill>
                <a:latin typeface="Helvetica" pitchFamily="2" charset="0"/>
              </a:rPr>
              <a:t>There isn't much difference in children count of both the defaulter and regular list</a:t>
            </a:r>
          </a:p>
        </p:txBody>
      </p:sp>
      <p:pic>
        <p:nvPicPr>
          <p:cNvPr id="6" name="Picture 5">
            <a:extLst>
              <a:ext uri="{FF2B5EF4-FFF2-40B4-BE49-F238E27FC236}">
                <a16:creationId xmlns:a16="http://schemas.microsoft.com/office/drawing/2014/main" id="{6EEE99B1-6A25-7740-89DF-0A6CF891133C}"/>
              </a:ext>
            </a:extLst>
          </p:cNvPr>
          <p:cNvPicPr>
            <a:picLocks noChangeAspect="1"/>
          </p:cNvPicPr>
          <p:nvPr/>
        </p:nvPicPr>
        <p:blipFill>
          <a:blip r:embed="rId2"/>
          <a:stretch>
            <a:fillRect/>
          </a:stretch>
        </p:blipFill>
        <p:spPr>
          <a:xfrm>
            <a:off x="4173955" y="2235346"/>
            <a:ext cx="7886700" cy="4229100"/>
          </a:xfrm>
          <a:prstGeom prst="rect">
            <a:avLst/>
          </a:prstGeom>
        </p:spPr>
      </p:pic>
    </p:spTree>
    <p:extLst>
      <p:ext uri="{BB962C8B-B14F-4D97-AF65-F5344CB8AC3E}">
        <p14:creationId xmlns:p14="http://schemas.microsoft.com/office/powerpoint/2010/main" val="2292985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C26E-B069-CE4B-B3D5-6955EE74D6B6}"/>
              </a:ext>
            </a:extLst>
          </p:cNvPr>
          <p:cNvSpPr>
            <a:spLocks noGrp="1"/>
          </p:cNvSpPr>
          <p:nvPr>
            <p:ph type="title"/>
          </p:nvPr>
        </p:nvSpPr>
        <p:spPr/>
        <p:txBody>
          <a:bodyPr>
            <a:normAutofit fontScale="90000"/>
          </a:bodyPr>
          <a:lstStyle/>
          <a:p>
            <a:r>
              <a:rPr lang="en-US" dirty="0">
                <a:latin typeface="Helvetica" pitchFamily="2" charset="0"/>
              </a:rPr>
              <a:t>Segregation in both Defaulters and Regulars from the Income range</a:t>
            </a:r>
          </a:p>
        </p:txBody>
      </p:sp>
      <p:sp>
        <p:nvSpPr>
          <p:cNvPr id="4" name="Text Placeholder 3">
            <a:extLst>
              <a:ext uri="{FF2B5EF4-FFF2-40B4-BE49-F238E27FC236}">
                <a16:creationId xmlns:a16="http://schemas.microsoft.com/office/drawing/2014/main" id="{7E2F5278-75AC-4A4D-9294-89A2E46EE879}"/>
              </a:ext>
            </a:extLst>
          </p:cNvPr>
          <p:cNvSpPr>
            <a:spLocks noGrp="1"/>
          </p:cNvSpPr>
          <p:nvPr>
            <p:ph type="body" sz="half" idx="2"/>
          </p:nvPr>
        </p:nvSpPr>
        <p:spPr>
          <a:xfrm>
            <a:off x="208546" y="2336873"/>
            <a:ext cx="4700337" cy="4176222"/>
          </a:xfrm>
        </p:spPr>
        <p:txBody>
          <a:bodyPr>
            <a:noAutofit/>
          </a:bodyPr>
          <a:lstStyle/>
          <a:p>
            <a:r>
              <a:rPr lang="en-US" sz="2000" b="1" dirty="0">
                <a:latin typeface="Helvetica" pitchFamily="2" charset="0"/>
              </a:rPr>
              <a:t>Age of defaulters with their Income</a:t>
            </a:r>
          </a:p>
          <a:p>
            <a:pPr marL="342900" indent="-342900">
              <a:buFont typeface="Wingdings" pitchFamily="2" charset="2"/>
              <a:buChar char="§"/>
            </a:pPr>
            <a:r>
              <a:rPr lang="en-US" sz="2000" dirty="0">
                <a:solidFill>
                  <a:schemeClr val="tx2"/>
                </a:solidFill>
                <a:latin typeface="Helvetica" pitchFamily="2" charset="0"/>
              </a:rPr>
              <a:t>The clients who work with years of employed range less than 2.5 years with age more than 34 are defaulters</a:t>
            </a:r>
          </a:p>
          <a:p>
            <a:pPr marL="342900" indent="-342900">
              <a:buFont typeface="Wingdings" pitchFamily="2" charset="2"/>
              <a:buChar char="§"/>
            </a:pPr>
            <a:r>
              <a:rPr lang="en-US" sz="2000" dirty="0">
                <a:solidFill>
                  <a:schemeClr val="tx2"/>
                </a:solidFill>
                <a:latin typeface="Helvetica" pitchFamily="2" charset="0"/>
              </a:rPr>
              <a:t>The commercial associates with years of employed upto 7 years with age more than 35 are defaulters</a:t>
            </a:r>
          </a:p>
          <a:p>
            <a:r>
              <a:rPr lang="en-US" sz="2000" b="1" dirty="0">
                <a:latin typeface="Helvetica" pitchFamily="2" charset="0"/>
              </a:rPr>
              <a:t>Age of regulars with their Income</a:t>
            </a:r>
          </a:p>
          <a:p>
            <a:pPr marL="342900" indent="-342900">
              <a:buFont typeface="Wingdings" pitchFamily="2" charset="2"/>
              <a:buChar char="§"/>
            </a:pPr>
            <a:r>
              <a:rPr lang="en-US" sz="2000" dirty="0">
                <a:solidFill>
                  <a:schemeClr val="tx2"/>
                </a:solidFill>
                <a:latin typeface="Helvetica" pitchFamily="2" charset="0"/>
              </a:rPr>
              <a:t>The commercial associates with years of employed upto 13 years with age upto 50 are regulars</a:t>
            </a:r>
          </a:p>
        </p:txBody>
      </p:sp>
      <p:pic>
        <p:nvPicPr>
          <p:cNvPr id="6" name="Picture 5">
            <a:extLst>
              <a:ext uri="{FF2B5EF4-FFF2-40B4-BE49-F238E27FC236}">
                <a16:creationId xmlns:a16="http://schemas.microsoft.com/office/drawing/2014/main" id="{01918307-F95D-D841-903F-54F18E605C25}"/>
              </a:ext>
            </a:extLst>
          </p:cNvPr>
          <p:cNvPicPr>
            <a:picLocks noChangeAspect="1"/>
          </p:cNvPicPr>
          <p:nvPr/>
        </p:nvPicPr>
        <p:blipFill>
          <a:blip r:embed="rId2"/>
          <a:stretch>
            <a:fillRect/>
          </a:stretch>
        </p:blipFill>
        <p:spPr>
          <a:xfrm>
            <a:off x="5149429" y="2069432"/>
            <a:ext cx="6284145" cy="4644188"/>
          </a:xfrm>
          <a:prstGeom prst="rect">
            <a:avLst/>
          </a:prstGeom>
        </p:spPr>
      </p:pic>
    </p:spTree>
    <p:extLst>
      <p:ext uri="{BB962C8B-B14F-4D97-AF65-F5344CB8AC3E}">
        <p14:creationId xmlns:p14="http://schemas.microsoft.com/office/powerpoint/2010/main" val="1681798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E4C2-4394-E342-BF63-AF893F885A3B}"/>
              </a:ext>
            </a:extLst>
          </p:cNvPr>
          <p:cNvSpPr>
            <a:spLocks noGrp="1"/>
          </p:cNvSpPr>
          <p:nvPr>
            <p:ph type="title"/>
          </p:nvPr>
        </p:nvSpPr>
        <p:spPr/>
        <p:txBody>
          <a:bodyPr>
            <a:normAutofit fontScale="90000"/>
          </a:bodyPr>
          <a:lstStyle/>
          <a:p>
            <a:r>
              <a:rPr lang="en-US" dirty="0">
                <a:latin typeface="Helvetica" pitchFamily="2" charset="0"/>
              </a:rPr>
              <a:t>Pivot for top 10 Defaulter’s Income range with their Education Type</a:t>
            </a:r>
          </a:p>
        </p:txBody>
      </p:sp>
      <p:sp>
        <p:nvSpPr>
          <p:cNvPr id="4" name="Text Placeholder 3">
            <a:extLst>
              <a:ext uri="{FF2B5EF4-FFF2-40B4-BE49-F238E27FC236}">
                <a16:creationId xmlns:a16="http://schemas.microsoft.com/office/drawing/2014/main" id="{FAFB0A64-FF37-D744-A46C-C3192360C039}"/>
              </a:ext>
            </a:extLst>
          </p:cNvPr>
          <p:cNvSpPr>
            <a:spLocks noGrp="1"/>
          </p:cNvSpPr>
          <p:nvPr>
            <p:ph type="body" sz="half" idx="2"/>
          </p:nvPr>
        </p:nvSpPr>
        <p:spPr>
          <a:xfrm>
            <a:off x="160422" y="2208534"/>
            <a:ext cx="6176210" cy="4521127"/>
          </a:xfrm>
        </p:spPr>
        <p:txBody>
          <a:bodyPr>
            <a:noAutofit/>
          </a:bodyPr>
          <a:lstStyle/>
          <a:p>
            <a:r>
              <a:rPr lang="en-US" sz="2000" b="1" dirty="0">
                <a:latin typeface="Helvetica" pitchFamily="2" charset="0"/>
              </a:rPr>
              <a:t>Age of defaulters with their Education</a:t>
            </a:r>
          </a:p>
          <a:p>
            <a:pPr marL="342900" indent="-342900">
              <a:buFont typeface="Wingdings" pitchFamily="2" charset="2"/>
              <a:buChar char="§"/>
            </a:pPr>
            <a:r>
              <a:rPr lang="en-US" sz="2000" dirty="0">
                <a:solidFill>
                  <a:schemeClr val="tx2"/>
                </a:solidFill>
                <a:latin typeface="Helvetica" pitchFamily="2" charset="0"/>
              </a:rPr>
              <a:t>The clients who hold higher education status with age more than 35 are defaulters</a:t>
            </a:r>
          </a:p>
          <a:p>
            <a:pPr marL="342900" indent="-342900">
              <a:buFont typeface="Wingdings" pitchFamily="2" charset="2"/>
              <a:buChar char="§"/>
            </a:pPr>
            <a:r>
              <a:rPr lang="en-US" sz="2000" dirty="0">
                <a:solidFill>
                  <a:schemeClr val="tx2"/>
                </a:solidFill>
                <a:latin typeface="Helvetica" pitchFamily="2" charset="0"/>
              </a:rPr>
              <a:t>The clients who hold secondary/secondary special education with age more than 33 are defaulters</a:t>
            </a:r>
          </a:p>
          <a:p>
            <a:r>
              <a:rPr lang="en-US" sz="2000" b="1" dirty="0">
                <a:latin typeface="Helvetica" pitchFamily="2" charset="0"/>
              </a:rPr>
              <a:t>Age of regulars with their Education</a:t>
            </a:r>
          </a:p>
          <a:p>
            <a:pPr marL="342900" indent="-342900">
              <a:buFont typeface="Wingdings" pitchFamily="2" charset="2"/>
              <a:buChar char="§"/>
            </a:pPr>
            <a:r>
              <a:rPr lang="en-US" sz="2000" dirty="0">
                <a:solidFill>
                  <a:schemeClr val="tx2"/>
                </a:solidFill>
                <a:latin typeface="Helvetica" pitchFamily="2" charset="0"/>
              </a:rPr>
              <a:t>The clients who hold higher education status with age more than 28 and have years employed status higher are regulars</a:t>
            </a:r>
          </a:p>
          <a:p>
            <a:pPr marL="342900" indent="-342900">
              <a:buFont typeface="Wingdings" pitchFamily="2" charset="2"/>
              <a:buChar char="§"/>
            </a:pPr>
            <a:r>
              <a:rPr lang="en-US" sz="2000" dirty="0">
                <a:solidFill>
                  <a:schemeClr val="tx2"/>
                </a:solidFill>
                <a:latin typeface="Helvetica" pitchFamily="2" charset="0"/>
              </a:rPr>
              <a:t>The clients who hold secondary/secondary special education with age more than 43 and have years employed status higher are regulars</a:t>
            </a:r>
          </a:p>
        </p:txBody>
      </p:sp>
      <p:pic>
        <p:nvPicPr>
          <p:cNvPr id="6" name="Picture 5">
            <a:extLst>
              <a:ext uri="{FF2B5EF4-FFF2-40B4-BE49-F238E27FC236}">
                <a16:creationId xmlns:a16="http://schemas.microsoft.com/office/drawing/2014/main" id="{20ECE369-2CAB-3F48-B30E-99F3D3F632DC}"/>
              </a:ext>
            </a:extLst>
          </p:cNvPr>
          <p:cNvPicPr>
            <a:picLocks noChangeAspect="1"/>
          </p:cNvPicPr>
          <p:nvPr/>
        </p:nvPicPr>
        <p:blipFill>
          <a:blip r:embed="rId2"/>
          <a:stretch>
            <a:fillRect/>
          </a:stretch>
        </p:blipFill>
        <p:spPr>
          <a:xfrm>
            <a:off x="7106652" y="2208533"/>
            <a:ext cx="4732421" cy="4521127"/>
          </a:xfrm>
          <a:prstGeom prst="rect">
            <a:avLst/>
          </a:prstGeom>
        </p:spPr>
      </p:pic>
    </p:spTree>
    <p:extLst>
      <p:ext uri="{BB962C8B-B14F-4D97-AF65-F5344CB8AC3E}">
        <p14:creationId xmlns:p14="http://schemas.microsoft.com/office/powerpoint/2010/main" val="3460919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6733-B396-D843-ADC1-40E22969E2EE}"/>
              </a:ext>
            </a:extLst>
          </p:cNvPr>
          <p:cNvSpPr>
            <a:spLocks noGrp="1"/>
          </p:cNvSpPr>
          <p:nvPr>
            <p:ph type="title"/>
          </p:nvPr>
        </p:nvSpPr>
        <p:spPr/>
        <p:txBody>
          <a:bodyPr>
            <a:normAutofit fontScale="90000"/>
          </a:bodyPr>
          <a:lstStyle/>
          <a:p>
            <a:r>
              <a:rPr lang="en-US" dirty="0">
                <a:latin typeface="Helvetica" pitchFamily="2" charset="0"/>
              </a:rPr>
              <a:t>Pivot for top 10 Defaulter’s Income range with their Contract Type</a:t>
            </a:r>
          </a:p>
        </p:txBody>
      </p:sp>
      <p:sp>
        <p:nvSpPr>
          <p:cNvPr id="4" name="Text Placeholder 3">
            <a:extLst>
              <a:ext uri="{FF2B5EF4-FFF2-40B4-BE49-F238E27FC236}">
                <a16:creationId xmlns:a16="http://schemas.microsoft.com/office/drawing/2014/main" id="{9F25B39E-56B8-A84C-9881-18EC0BE86F82}"/>
              </a:ext>
            </a:extLst>
          </p:cNvPr>
          <p:cNvSpPr>
            <a:spLocks noGrp="1"/>
          </p:cNvSpPr>
          <p:nvPr>
            <p:ph type="body" sz="half" idx="2"/>
          </p:nvPr>
        </p:nvSpPr>
        <p:spPr>
          <a:xfrm>
            <a:off x="288758" y="2336873"/>
            <a:ext cx="5630779" cy="4063927"/>
          </a:xfrm>
        </p:spPr>
        <p:txBody>
          <a:bodyPr>
            <a:noAutofit/>
          </a:bodyPr>
          <a:lstStyle/>
          <a:p>
            <a:r>
              <a:rPr lang="en-US" sz="2000" b="1" dirty="0">
                <a:latin typeface="Helvetica" pitchFamily="2" charset="0"/>
              </a:rPr>
              <a:t>Age of defaulters with Contract</a:t>
            </a:r>
          </a:p>
          <a:p>
            <a:pPr marL="342900" indent="-342900">
              <a:buFont typeface="Wingdings" pitchFamily="2" charset="2"/>
              <a:buChar char="§"/>
            </a:pPr>
            <a:r>
              <a:rPr lang="en-US" sz="2000" dirty="0">
                <a:solidFill>
                  <a:schemeClr val="tx2"/>
                </a:solidFill>
                <a:latin typeface="Helvetica" pitchFamily="2" charset="0"/>
              </a:rPr>
              <a:t>The clients who avail cash loans are defaulters in general with age group more than 33, so there is a possibility with repayment delays</a:t>
            </a:r>
          </a:p>
          <a:p>
            <a:r>
              <a:rPr lang="en-US" sz="2000" b="1" dirty="0">
                <a:latin typeface="Helvetica" pitchFamily="2" charset="0"/>
              </a:rPr>
              <a:t>Age of regulars with Contract</a:t>
            </a:r>
          </a:p>
          <a:p>
            <a:pPr marL="342900" indent="-342900">
              <a:buFont typeface="Wingdings" pitchFamily="2" charset="2"/>
              <a:buChar char="§"/>
            </a:pPr>
            <a:r>
              <a:rPr lang="en-US" sz="2000" dirty="0">
                <a:solidFill>
                  <a:schemeClr val="tx2"/>
                </a:solidFill>
                <a:latin typeface="Helvetica" pitchFamily="2" charset="0"/>
              </a:rPr>
              <a:t>The clients who avail cash loans are regular in general with age group more than 37</a:t>
            </a:r>
          </a:p>
          <a:p>
            <a:pPr marL="342900" indent="-342900">
              <a:buFont typeface="Wingdings" pitchFamily="2" charset="2"/>
              <a:buChar char="§"/>
            </a:pPr>
            <a:r>
              <a:rPr lang="en-US" sz="2000" dirty="0">
                <a:solidFill>
                  <a:schemeClr val="tx2"/>
                </a:solidFill>
                <a:latin typeface="Helvetica" pitchFamily="2" charset="0"/>
              </a:rPr>
              <a:t>The clients with age less than 30 uses revolving loan and is regular in repayment</a:t>
            </a:r>
          </a:p>
        </p:txBody>
      </p:sp>
      <p:pic>
        <p:nvPicPr>
          <p:cNvPr id="6" name="Picture 5">
            <a:extLst>
              <a:ext uri="{FF2B5EF4-FFF2-40B4-BE49-F238E27FC236}">
                <a16:creationId xmlns:a16="http://schemas.microsoft.com/office/drawing/2014/main" id="{43480B41-3724-C449-B177-DD87B47AAC65}"/>
              </a:ext>
            </a:extLst>
          </p:cNvPr>
          <p:cNvPicPr>
            <a:picLocks noChangeAspect="1"/>
          </p:cNvPicPr>
          <p:nvPr/>
        </p:nvPicPr>
        <p:blipFill>
          <a:blip r:embed="rId2"/>
          <a:stretch>
            <a:fillRect/>
          </a:stretch>
        </p:blipFill>
        <p:spPr>
          <a:xfrm>
            <a:off x="7246005" y="2046741"/>
            <a:ext cx="4460958" cy="4644189"/>
          </a:xfrm>
          <a:prstGeom prst="rect">
            <a:avLst/>
          </a:prstGeom>
        </p:spPr>
      </p:pic>
    </p:spTree>
    <p:extLst>
      <p:ext uri="{BB962C8B-B14F-4D97-AF65-F5344CB8AC3E}">
        <p14:creationId xmlns:p14="http://schemas.microsoft.com/office/powerpoint/2010/main" val="3716781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1623-2A91-7647-946E-006EC9F14FCC}"/>
              </a:ext>
            </a:extLst>
          </p:cNvPr>
          <p:cNvSpPr>
            <a:spLocks noGrp="1"/>
          </p:cNvSpPr>
          <p:nvPr>
            <p:ph type="title"/>
          </p:nvPr>
        </p:nvSpPr>
        <p:spPr/>
        <p:txBody>
          <a:bodyPr>
            <a:normAutofit fontScale="90000"/>
          </a:bodyPr>
          <a:lstStyle/>
          <a:p>
            <a:r>
              <a:rPr lang="en-US" dirty="0">
                <a:latin typeface="Helvetica" pitchFamily="2" charset="0"/>
              </a:rPr>
              <a:t>Pivot for top 10 Defaulter’s Income range with their Family Type</a:t>
            </a:r>
          </a:p>
        </p:txBody>
      </p:sp>
      <p:sp>
        <p:nvSpPr>
          <p:cNvPr id="4" name="Text Placeholder 3">
            <a:extLst>
              <a:ext uri="{FF2B5EF4-FFF2-40B4-BE49-F238E27FC236}">
                <a16:creationId xmlns:a16="http://schemas.microsoft.com/office/drawing/2014/main" id="{ACCFAF75-BF97-1144-AC6D-9EC2B81572D0}"/>
              </a:ext>
            </a:extLst>
          </p:cNvPr>
          <p:cNvSpPr>
            <a:spLocks noGrp="1"/>
          </p:cNvSpPr>
          <p:nvPr>
            <p:ph type="body" sz="half" idx="2"/>
          </p:nvPr>
        </p:nvSpPr>
        <p:spPr>
          <a:xfrm>
            <a:off x="417095" y="2336873"/>
            <a:ext cx="5534526" cy="4160180"/>
          </a:xfrm>
        </p:spPr>
        <p:txBody>
          <a:bodyPr>
            <a:noAutofit/>
          </a:bodyPr>
          <a:lstStyle/>
          <a:p>
            <a:r>
              <a:rPr lang="en-US" sz="2000" b="1" dirty="0">
                <a:latin typeface="Helvetica" pitchFamily="2" charset="0"/>
              </a:rPr>
              <a:t>Age of defaulters with Family</a:t>
            </a:r>
          </a:p>
          <a:p>
            <a:pPr marL="342900" indent="-342900">
              <a:buFont typeface="Wingdings" pitchFamily="2" charset="2"/>
              <a:buChar char="§"/>
            </a:pPr>
            <a:r>
              <a:rPr lang="en-US" sz="2000" dirty="0">
                <a:solidFill>
                  <a:schemeClr val="tx2"/>
                </a:solidFill>
                <a:latin typeface="Helvetica" pitchFamily="2" charset="0"/>
              </a:rPr>
              <a:t>The clients who got married are defaulters in general with age group more than 33, so there is a possibility with repayment delays due to family dependency</a:t>
            </a:r>
          </a:p>
          <a:p>
            <a:pPr marL="342900" indent="-342900">
              <a:buFont typeface="Wingdings" pitchFamily="2" charset="2"/>
              <a:buChar char="§"/>
            </a:pPr>
            <a:r>
              <a:rPr lang="en-US" sz="2000" dirty="0">
                <a:solidFill>
                  <a:schemeClr val="tx2"/>
                </a:solidFill>
                <a:latin typeface="Helvetica" pitchFamily="2" charset="0"/>
              </a:rPr>
              <a:t>Civil married clients ranging more than 37 age group are listed as defaulters</a:t>
            </a:r>
          </a:p>
          <a:p>
            <a:r>
              <a:rPr lang="en-US" sz="2000" b="1" dirty="0">
                <a:latin typeface="Helvetica" pitchFamily="2" charset="0"/>
              </a:rPr>
              <a:t>Age of regulars with Family</a:t>
            </a:r>
          </a:p>
          <a:p>
            <a:pPr marL="342900" indent="-342900">
              <a:buFont typeface="Wingdings" pitchFamily="2" charset="2"/>
              <a:buChar char="§"/>
            </a:pPr>
            <a:r>
              <a:rPr lang="en-US" sz="2000" dirty="0">
                <a:solidFill>
                  <a:schemeClr val="tx2"/>
                </a:solidFill>
                <a:latin typeface="Helvetica" pitchFamily="2" charset="0"/>
              </a:rPr>
              <a:t>The clients who got married are regulars in general with age group more than 37</a:t>
            </a:r>
          </a:p>
          <a:p>
            <a:pPr marL="342900" indent="-342900">
              <a:buFont typeface="Wingdings" pitchFamily="2" charset="2"/>
              <a:buChar char="§"/>
            </a:pPr>
            <a:r>
              <a:rPr lang="en-US" sz="2000" dirty="0">
                <a:solidFill>
                  <a:schemeClr val="tx2"/>
                </a:solidFill>
                <a:latin typeface="Helvetica" pitchFamily="2" charset="0"/>
              </a:rPr>
              <a:t>Civil married clients ranging more than 44 age group are listed as regulars</a:t>
            </a:r>
          </a:p>
        </p:txBody>
      </p:sp>
      <p:pic>
        <p:nvPicPr>
          <p:cNvPr id="6" name="Picture 5">
            <a:extLst>
              <a:ext uri="{FF2B5EF4-FFF2-40B4-BE49-F238E27FC236}">
                <a16:creationId xmlns:a16="http://schemas.microsoft.com/office/drawing/2014/main" id="{0B4D6091-6C39-B542-AEA8-076F16FF559A}"/>
              </a:ext>
            </a:extLst>
          </p:cNvPr>
          <p:cNvPicPr>
            <a:picLocks noChangeAspect="1"/>
          </p:cNvPicPr>
          <p:nvPr/>
        </p:nvPicPr>
        <p:blipFill>
          <a:blip r:embed="rId2"/>
          <a:stretch>
            <a:fillRect/>
          </a:stretch>
        </p:blipFill>
        <p:spPr>
          <a:xfrm>
            <a:off x="7434478" y="2069432"/>
            <a:ext cx="4476586" cy="4788568"/>
          </a:xfrm>
          <a:prstGeom prst="rect">
            <a:avLst/>
          </a:prstGeom>
        </p:spPr>
      </p:pic>
    </p:spTree>
    <p:extLst>
      <p:ext uri="{BB962C8B-B14F-4D97-AF65-F5344CB8AC3E}">
        <p14:creationId xmlns:p14="http://schemas.microsoft.com/office/powerpoint/2010/main" val="1289306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A684-BAE3-424B-AAD0-15AAB7D292C6}"/>
              </a:ext>
            </a:extLst>
          </p:cNvPr>
          <p:cNvSpPr>
            <a:spLocks noGrp="1"/>
          </p:cNvSpPr>
          <p:nvPr>
            <p:ph type="title"/>
          </p:nvPr>
        </p:nvSpPr>
        <p:spPr/>
        <p:txBody>
          <a:bodyPr>
            <a:normAutofit fontScale="90000"/>
          </a:bodyPr>
          <a:lstStyle/>
          <a:p>
            <a:r>
              <a:rPr lang="en-US" dirty="0">
                <a:latin typeface="Helvetica" pitchFamily="2" charset="0"/>
              </a:rPr>
              <a:t>Pivot for top 10 Defaulter’s Income range with their Housing Type</a:t>
            </a:r>
          </a:p>
        </p:txBody>
      </p:sp>
      <p:sp>
        <p:nvSpPr>
          <p:cNvPr id="4" name="Text Placeholder 3">
            <a:extLst>
              <a:ext uri="{FF2B5EF4-FFF2-40B4-BE49-F238E27FC236}">
                <a16:creationId xmlns:a16="http://schemas.microsoft.com/office/drawing/2014/main" id="{1A6EF177-21DD-654B-AF0D-D131B956D202}"/>
              </a:ext>
            </a:extLst>
          </p:cNvPr>
          <p:cNvSpPr>
            <a:spLocks noGrp="1"/>
          </p:cNvSpPr>
          <p:nvPr>
            <p:ph type="body" sz="half" idx="2"/>
          </p:nvPr>
        </p:nvSpPr>
        <p:spPr>
          <a:xfrm>
            <a:off x="680322" y="2336873"/>
            <a:ext cx="4806077" cy="3599315"/>
          </a:xfrm>
        </p:spPr>
        <p:txBody>
          <a:bodyPr>
            <a:normAutofit/>
          </a:bodyPr>
          <a:lstStyle/>
          <a:p>
            <a:r>
              <a:rPr lang="en-US" sz="2000" b="1" dirty="0">
                <a:latin typeface="Helvetica" pitchFamily="2" charset="0"/>
              </a:rPr>
              <a:t>Age of defaulters with Housing</a:t>
            </a:r>
          </a:p>
          <a:p>
            <a:pPr marL="342900" indent="-342900">
              <a:buFont typeface="Wingdings" pitchFamily="2" charset="2"/>
              <a:buChar char="§"/>
            </a:pPr>
            <a:r>
              <a:rPr lang="en-US" sz="2000" dirty="0">
                <a:solidFill>
                  <a:schemeClr val="tx2"/>
                </a:solidFill>
                <a:latin typeface="Helvetica" pitchFamily="2" charset="0"/>
              </a:rPr>
              <a:t>The clients of housing / apartment type with age group more than 33-51 are defaulters</a:t>
            </a:r>
          </a:p>
          <a:p>
            <a:r>
              <a:rPr lang="en-US" sz="2000" b="1" dirty="0">
                <a:latin typeface="Helvetica" pitchFamily="2" charset="0"/>
              </a:rPr>
              <a:t>Age of regulars with Housing</a:t>
            </a:r>
          </a:p>
          <a:p>
            <a:pPr marL="342900" indent="-342900">
              <a:buFont typeface="Wingdings" pitchFamily="2" charset="2"/>
              <a:buChar char="§"/>
            </a:pPr>
            <a:r>
              <a:rPr lang="en-US" sz="2000" dirty="0">
                <a:solidFill>
                  <a:schemeClr val="tx2"/>
                </a:solidFill>
                <a:latin typeface="Helvetica" pitchFamily="2" charset="0"/>
              </a:rPr>
              <a:t>The clients of housing / apartment type with age group more than 37-53 are regulars</a:t>
            </a:r>
          </a:p>
        </p:txBody>
      </p:sp>
      <p:pic>
        <p:nvPicPr>
          <p:cNvPr id="6" name="Picture 5">
            <a:extLst>
              <a:ext uri="{FF2B5EF4-FFF2-40B4-BE49-F238E27FC236}">
                <a16:creationId xmlns:a16="http://schemas.microsoft.com/office/drawing/2014/main" id="{9D71DDD5-D2A7-294B-96C2-DB6A7AC6E090}"/>
              </a:ext>
            </a:extLst>
          </p:cNvPr>
          <p:cNvPicPr>
            <a:picLocks noChangeAspect="1"/>
          </p:cNvPicPr>
          <p:nvPr/>
        </p:nvPicPr>
        <p:blipFill>
          <a:blip r:embed="rId2"/>
          <a:stretch>
            <a:fillRect/>
          </a:stretch>
        </p:blipFill>
        <p:spPr>
          <a:xfrm>
            <a:off x="7152363" y="1973178"/>
            <a:ext cx="4594858" cy="4644189"/>
          </a:xfrm>
          <a:prstGeom prst="rect">
            <a:avLst/>
          </a:prstGeom>
        </p:spPr>
      </p:pic>
    </p:spTree>
    <p:extLst>
      <p:ext uri="{BB962C8B-B14F-4D97-AF65-F5344CB8AC3E}">
        <p14:creationId xmlns:p14="http://schemas.microsoft.com/office/powerpoint/2010/main" val="261848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A0E187-65A7-F04A-8684-EF46D6FC017C}"/>
              </a:ext>
            </a:extLst>
          </p:cNvPr>
          <p:cNvSpPr/>
          <p:nvPr/>
        </p:nvSpPr>
        <p:spPr>
          <a:xfrm>
            <a:off x="2502387" y="1835095"/>
            <a:ext cx="6673879" cy="1754326"/>
          </a:xfrm>
          <a:prstGeom prst="rect">
            <a:avLst/>
          </a:prstGeom>
          <a:noFill/>
        </p:spPr>
        <p:txBody>
          <a:bodyPr wrap="none" lIns="91440" tIns="45720" rIns="91440" bIns="45720">
            <a:spAutoFit/>
          </a:bodyPr>
          <a:lstStyle/>
          <a:p>
            <a:pPr algn="ctr"/>
            <a:r>
              <a:rPr lang="en-GB" sz="5400" b="1" cap="none" spc="0" dirty="0">
                <a:ln w="12700">
                  <a:solidFill>
                    <a:schemeClr val="accent1"/>
                  </a:solidFill>
                  <a:prstDash val="solid"/>
                </a:ln>
                <a:solidFill>
                  <a:schemeClr val="tx1">
                    <a:lumMod val="95000"/>
                  </a:schemeClr>
                </a:solidFill>
                <a:effectLst>
                  <a:outerShdw blurRad="50800" dist="38100" dir="16200000" rotWithShape="0">
                    <a:prstClr val="black">
                      <a:alpha val="40000"/>
                    </a:prstClr>
                  </a:outerShdw>
                </a:effectLst>
                <a:latin typeface="Helvetica" pitchFamily="2" charset="0"/>
              </a:rPr>
              <a:t>PRE-APPLICATION </a:t>
            </a:r>
          </a:p>
          <a:p>
            <a:pPr algn="ctr"/>
            <a:r>
              <a:rPr lang="en-GB" sz="5400" b="1" cap="none" spc="0" dirty="0">
                <a:ln w="12700">
                  <a:solidFill>
                    <a:schemeClr val="accent1"/>
                  </a:solidFill>
                  <a:prstDash val="solid"/>
                </a:ln>
                <a:solidFill>
                  <a:schemeClr val="tx1">
                    <a:lumMod val="95000"/>
                  </a:schemeClr>
                </a:solidFill>
                <a:effectLst>
                  <a:outerShdw blurRad="50800" dist="38100" dir="16200000" rotWithShape="0">
                    <a:prstClr val="black">
                      <a:alpha val="40000"/>
                    </a:prstClr>
                  </a:outerShdw>
                </a:effectLst>
                <a:latin typeface="Helvetica" pitchFamily="2" charset="0"/>
              </a:rPr>
              <a:t>ANALYSIS </a:t>
            </a:r>
          </a:p>
        </p:txBody>
      </p:sp>
      <p:pic>
        <p:nvPicPr>
          <p:cNvPr id="1032" name="Picture 8" descr="Data Analysis - JMARK">
            <a:extLst>
              <a:ext uri="{FF2B5EF4-FFF2-40B4-BE49-F238E27FC236}">
                <a16:creationId xmlns:a16="http://schemas.microsoft.com/office/drawing/2014/main" id="{43E529CB-18C4-3A48-AC66-30E02F27D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775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A330E-E34E-9649-B914-57DD0C17D8A4}"/>
              </a:ext>
            </a:extLst>
          </p:cNvPr>
          <p:cNvSpPr>
            <a:spLocks noGrp="1"/>
          </p:cNvSpPr>
          <p:nvPr>
            <p:ph type="title"/>
          </p:nvPr>
        </p:nvSpPr>
        <p:spPr/>
        <p:txBody>
          <a:bodyPr>
            <a:normAutofit fontScale="90000"/>
          </a:bodyPr>
          <a:lstStyle/>
          <a:p>
            <a:r>
              <a:rPr lang="en-US" dirty="0">
                <a:latin typeface="Helvetica" pitchFamily="2" charset="0"/>
              </a:rPr>
              <a:t>Plotting for Credit Amount vs Application Amount</a:t>
            </a:r>
          </a:p>
        </p:txBody>
      </p:sp>
      <p:sp>
        <p:nvSpPr>
          <p:cNvPr id="4" name="Text Placeholder 3">
            <a:extLst>
              <a:ext uri="{FF2B5EF4-FFF2-40B4-BE49-F238E27FC236}">
                <a16:creationId xmlns:a16="http://schemas.microsoft.com/office/drawing/2014/main" id="{8D90E369-0E87-1741-A4E9-4C5621931805}"/>
              </a:ext>
            </a:extLst>
          </p:cNvPr>
          <p:cNvSpPr>
            <a:spLocks noGrp="1"/>
          </p:cNvSpPr>
          <p:nvPr>
            <p:ph type="body" sz="half" idx="2"/>
          </p:nvPr>
        </p:nvSpPr>
        <p:spPr/>
        <p:txBody>
          <a:bodyPr>
            <a:normAutofit/>
          </a:bodyPr>
          <a:lstStyle/>
          <a:p>
            <a:pPr marL="342900" indent="-342900">
              <a:buFont typeface="Wingdings" pitchFamily="2" charset="2"/>
              <a:buChar char="§"/>
            </a:pPr>
            <a:r>
              <a:rPr lang="en-US" sz="2000" dirty="0">
                <a:solidFill>
                  <a:schemeClr val="tx2"/>
                </a:solidFill>
                <a:latin typeface="Helvetica" pitchFamily="2" charset="0"/>
              </a:rPr>
              <a:t>We can see that there is linear relation between the Credit amount and the Application amount with certain outliers</a:t>
            </a:r>
          </a:p>
        </p:txBody>
      </p:sp>
      <p:pic>
        <p:nvPicPr>
          <p:cNvPr id="10" name="Picture 9">
            <a:extLst>
              <a:ext uri="{FF2B5EF4-FFF2-40B4-BE49-F238E27FC236}">
                <a16:creationId xmlns:a16="http://schemas.microsoft.com/office/drawing/2014/main" id="{33C902DF-6F0E-884A-83FE-28E9F5588C49}"/>
              </a:ext>
            </a:extLst>
          </p:cNvPr>
          <p:cNvPicPr>
            <a:picLocks noChangeAspect="1"/>
          </p:cNvPicPr>
          <p:nvPr/>
        </p:nvPicPr>
        <p:blipFill>
          <a:blip r:embed="rId2"/>
          <a:stretch>
            <a:fillRect/>
          </a:stretch>
        </p:blipFill>
        <p:spPr>
          <a:xfrm>
            <a:off x="6670032" y="2117557"/>
            <a:ext cx="5040705" cy="4604086"/>
          </a:xfrm>
          <a:prstGeom prst="rect">
            <a:avLst/>
          </a:prstGeom>
        </p:spPr>
      </p:pic>
    </p:spTree>
    <p:extLst>
      <p:ext uri="{BB962C8B-B14F-4D97-AF65-F5344CB8AC3E}">
        <p14:creationId xmlns:p14="http://schemas.microsoft.com/office/powerpoint/2010/main" val="2960331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E1E6-62A0-8E40-B220-EE3DCE8087CC}"/>
              </a:ext>
            </a:extLst>
          </p:cNvPr>
          <p:cNvSpPr>
            <a:spLocks noGrp="1"/>
          </p:cNvSpPr>
          <p:nvPr>
            <p:ph type="title"/>
          </p:nvPr>
        </p:nvSpPr>
        <p:spPr/>
        <p:txBody>
          <a:bodyPr>
            <a:normAutofit/>
          </a:bodyPr>
          <a:lstStyle/>
          <a:p>
            <a:r>
              <a:rPr lang="en-US" sz="3200" dirty="0">
                <a:latin typeface="Helvetica" pitchFamily="2" charset="0"/>
              </a:rPr>
              <a:t>Plotting Client Type Distribution</a:t>
            </a:r>
          </a:p>
        </p:txBody>
      </p:sp>
      <p:sp>
        <p:nvSpPr>
          <p:cNvPr id="4" name="Text Placeholder 3">
            <a:extLst>
              <a:ext uri="{FF2B5EF4-FFF2-40B4-BE49-F238E27FC236}">
                <a16:creationId xmlns:a16="http://schemas.microsoft.com/office/drawing/2014/main" id="{ED171C90-65F4-F84C-9714-DCCB814EDC92}"/>
              </a:ext>
            </a:extLst>
          </p:cNvPr>
          <p:cNvSpPr>
            <a:spLocks noGrp="1"/>
          </p:cNvSpPr>
          <p:nvPr>
            <p:ph type="body" sz="half" idx="2"/>
          </p:nvPr>
        </p:nvSpPr>
        <p:spPr>
          <a:xfrm>
            <a:off x="304800" y="2336873"/>
            <a:ext cx="4251779" cy="3599315"/>
          </a:xfrm>
        </p:spPr>
        <p:txBody>
          <a:bodyPr>
            <a:normAutofit/>
          </a:bodyPr>
          <a:lstStyle/>
          <a:p>
            <a:pPr marL="285750" indent="-285750">
              <a:buFont typeface="Wingdings" pitchFamily="2" charset="2"/>
              <a:buChar char="§"/>
            </a:pPr>
            <a:r>
              <a:rPr lang="en-US" sz="2000" dirty="0">
                <a:solidFill>
                  <a:schemeClr val="tx2"/>
                </a:solidFill>
                <a:latin typeface="Helvetica" pitchFamily="2" charset="0"/>
              </a:rPr>
              <a:t>We can infer that Repeaters have the highest number of Approval rates followed by new applications</a:t>
            </a:r>
          </a:p>
          <a:p>
            <a:pPr marL="285750" indent="-285750">
              <a:buFont typeface="Wingdings" pitchFamily="2" charset="2"/>
              <a:buChar char="§"/>
            </a:pPr>
            <a:r>
              <a:rPr lang="en-US" sz="2000" dirty="0">
                <a:solidFill>
                  <a:schemeClr val="tx2"/>
                </a:solidFill>
                <a:latin typeface="Helvetica" pitchFamily="2" charset="0"/>
              </a:rPr>
              <a:t>Refreshed has the lowest number of applications</a:t>
            </a:r>
          </a:p>
        </p:txBody>
      </p:sp>
      <p:pic>
        <p:nvPicPr>
          <p:cNvPr id="6" name="Picture 5">
            <a:extLst>
              <a:ext uri="{FF2B5EF4-FFF2-40B4-BE49-F238E27FC236}">
                <a16:creationId xmlns:a16="http://schemas.microsoft.com/office/drawing/2014/main" id="{2D5084A3-846E-1242-8A16-A0E19E0E708F}"/>
              </a:ext>
            </a:extLst>
          </p:cNvPr>
          <p:cNvPicPr>
            <a:picLocks noChangeAspect="1"/>
          </p:cNvPicPr>
          <p:nvPr/>
        </p:nvPicPr>
        <p:blipFill>
          <a:blip r:embed="rId2"/>
          <a:stretch>
            <a:fillRect/>
          </a:stretch>
        </p:blipFill>
        <p:spPr>
          <a:xfrm>
            <a:off x="5590644" y="2069431"/>
            <a:ext cx="6428212" cy="4676274"/>
          </a:xfrm>
          <a:prstGeom prst="rect">
            <a:avLst/>
          </a:prstGeom>
        </p:spPr>
      </p:pic>
    </p:spTree>
    <p:extLst>
      <p:ext uri="{BB962C8B-B14F-4D97-AF65-F5344CB8AC3E}">
        <p14:creationId xmlns:p14="http://schemas.microsoft.com/office/powerpoint/2010/main" val="824227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627A-F373-E440-849D-05A3CF5414F6}"/>
              </a:ext>
            </a:extLst>
          </p:cNvPr>
          <p:cNvSpPr>
            <a:spLocks noGrp="1"/>
          </p:cNvSpPr>
          <p:nvPr>
            <p:ph type="title"/>
          </p:nvPr>
        </p:nvSpPr>
        <p:spPr/>
        <p:txBody>
          <a:bodyPr>
            <a:normAutofit/>
          </a:bodyPr>
          <a:lstStyle/>
          <a:p>
            <a:r>
              <a:rPr lang="en-US" sz="3200" dirty="0">
                <a:latin typeface="Helvetica" pitchFamily="2" charset="0"/>
              </a:rPr>
              <a:t>Plotting Contract Type Distribution</a:t>
            </a:r>
          </a:p>
        </p:txBody>
      </p:sp>
      <p:sp>
        <p:nvSpPr>
          <p:cNvPr id="4" name="Text Placeholder 3">
            <a:extLst>
              <a:ext uri="{FF2B5EF4-FFF2-40B4-BE49-F238E27FC236}">
                <a16:creationId xmlns:a16="http://schemas.microsoft.com/office/drawing/2014/main" id="{91C6F006-5EA9-7940-8853-FA09DF9570C9}"/>
              </a:ext>
            </a:extLst>
          </p:cNvPr>
          <p:cNvSpPr>
            <a:spLocks noGrp="1"/>
          </p:cNvSpPr>
          <p:nvPr>
            <p:ph type="body" sz="half" idx="2"/>
          </p:nvPr>
        </p:nvSpPr>
        <p:spPr>
          <a:xfrm>
            <a:off x="235464" y="2336872"/>
            <a:ext cx="5042389" cy="4112053"/>
          </a:xfrm>
        </p:spPr>
        <p:txBody>
          <a:bodyPr>
            <a:noAutofit/>
          </a:bodyPr>
          <a:lstStyle/>
          <a:p>
            <a:pPr marL="342900" indent="-342900">
              <a:buFont typeface="Wingdings" pitchFamily="2" charset="2"/>
              <a:buChar char="§"/>
            </a:pPr>
            <a:r>
              <a:rPr lang="en-US" sz="2000" dirty="0">
                <a:solidFill>
                  <a:schemeClr val="tx2"/>
                </a:solidFill>
                <a:latin typeface="Helvetica" pitchFamily="2" charset="0"/>
              </a:rPr>
              <a:t>We can see that Consumer loans have the highest number of approvals followed by cash loans</a:t>
            </a:r>
          </a:p>
          <a:p>
            <a:pPr marL="342900" indent="-342900">
              <a:buFont typeface="Wingdings" pitchFamily="2" charset="2"/>
              <a:buChar char="§"/>
            </a:pPr>
            <a:r>
              <a:rPr lang="en-US" sz="2000" dirty="0">
                <a:solidFill>
                  <a:schemeClr val="tx2"/>
                </a:solidFill>
                <a:latin typeface="Helvetica" pitchFamily="2" charset="0"/>
              </a:rPr>
              <a:t>Revolving loans are on a lower side as compared to the other two</a:t>
            </a:r>
          </a:p>
          <a:p>
            <a:pPr marL="342900" indent="-342900">
              <a:buFont typeface="Wingdings" pitchFamily="2" charset="2"/>
              <a:buChar char="§"/>
            </a:pPr>
            <a:r>
              <a:rPr lang="en-US" sz="2000" dirty="0">
                <a:solidFill>
                  <a:schemeClr val="tx2"/>
                </a:solidFill>
                <a:latin typeface="Helvetica" pitchFamily="2" charset="0"/>
              </a:rPr>
              <a:t>Cash loans have the highest number of refusal and cancel rate when compared to others</a:t>
            </a:r>
          </a:p>
          <a:p>
            <a:pPr marL="342900" indent="-342900">
              <a:buFont typeface="Wingdings" pitchFamily="2" charset="2"/>
              <a:buChar char="§"/>
            </a:pPr>
            <a:r>
              <a:rPr lang="en-US" sz="2000" dirty="0">
                <a:solidFill>
                  <a:schemeClr val="tx2"/>
                </a:solidFill>
                <a:latin typeface="Helvetica" pitchFamily="2" charset="0"/>
              </a:rPr>
              <a:t>Cash loans have the highest number of unused offers</a:t>
            </a:r>
          </a:p>
          <a:p>
            <a:pPr marL="342900" indent="-342900">
              <a:buFont typeface="Wingdings" pitchFamily="2" charset="2"/>
              <a:buChar char="§"/>
            </a:pPr>
            <a:r>
              <a:rPr lang="en-US" sz="2000" dirty="0">
                <a:solidFill>
                  <a:schemeClr val="tx2"/>
                </a:solidFill>
                <a:latin typeface="Helvetica" pitchFamily="2" charset="0"/>
              </a:rPr>
              <a:t>Revolving loans have the lowest number of unused offer</a:t>
            </a:r>
          </a:p>
        </p:txBody>
      </p:sp>
      <p:pic>
        <p:nvPicPr>
          <p:cNvPr id="6" name="Picture 5">
            <a:extLst>
              <a:ext uri="{FF2B5EF4-FFF2-40B4-BE49-F238E27FC236}">
                <a16:creationId xmlns:a16="http://schemas.microsoft.com/office/drawing/2014/main" id="{0A943060-B4B8-3944-9A90-D9C89C0131EF}"/>
              </a:ext>
            </a:extLst>
          </p:cNvPr>
          <p:cNvPicPr>
            <a:picLocks noChangeAspect="1"/>
          </p:cNvPicPr>
          <p:nvPr/>
        </p:nvPicPr>
        <p:blipFill>
          <a:blip r:embed="rId3"/>
          <a:stretch>
            <a:fillRect/>
          </a:stretch>
        </p:blipFill>
        <p:spPr>
          <a:xfrm>
            <a:off x="6096000" y="2115047"/>
            <a:ext cx="5860536" cy="4566490"/>
          </a:xfrm>
          <a:prstGeom prst="rect">
            <a:avLst/>
          </a:prstGeom>
        </p:spPr>
      </p:pic>
    </p:spTree>
    <p:extLst>
      <p:ext uri="{BB962C8B-B14F-4D97-AF65-F5344CB8AC3E}">
        <p14:creationId xmlns:p14="http://schemas.microsoft.com/office/powerpoint/2010/main" val="24462292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35079-9745-694D-8209-E1DE694DEB8C}"/>
              </a:ext>
            </a:extLst>
          </p:cNvPr>
          <p:cNvSpPr>
            <a:spLocks noGrp="1"/>
          </p:cNvSpPr>
          <p:nvPr>
            <p:ph type="title"/>
          </p:nvPr>
        </p:nvSpPr>
        <p:spPr/>
        <p:txBody>
          <a:bodyPr>
            <a:normAutofit/>
          </a:bodyPr>
          <a:lstStyle/>
          <a:p>
            <a:r>
              <a:rPr lang="en-US" sz="3200" dirty="0">
                <a:latin typeface="Helvetica" pitchFamily="2" charset="0"/>
              </a:rPr>
              <a:t>Univariate - Categorical Analysis for Income range in both Defaulters and Regulars</a:t>
            </a:r>
          </a:p>
        </p:txBody>
      </p:sp>
      <p:sp>
        <p:nvSpPr>
          <p:cNvPr id="4" name="Text Placeholder 3">
            <a:extLst>
              <a:ext uri="{FF2B5EF4-FFF2-40B4-BE49-F238E27FC236}">
                <a16:creationId xmlns:a16="http://schemas.microsoft.com/office/drawing/2014/main" id="{EC45B3A8-95B7-2541-A3EF-2A5DE2FEAC04}"/>
              </a:ext>
            </a:extLst>
          </p:cNvPr>
          <p:cNvSpPr>
            <a:spLocks noGrp="1"/>
          </p:cNvSpPr>
          <p:nvPr>
            <p:ph type="body" sz="half" idx="2"/>
          </p:nvPr>
        </p:nvSpPr>
        <p:spPr>
          <a:xfrm>
            <a:off x="157809" y="1957137"/>
            <a:ext cx="3002486" cy="4147635"/>
          </a:xfrm>
        </p:spPr>
        <p:txBody>
          <a:bodyPr>
            <a:normAutofit/>
          </a:bodyPr>
          <a:lstStyle/>
          <a:p>
            <a:pPr marL="342900" indent="-342900">
              <a:buFont typeface="Wingdings" pitchFamily="2" charset="2"/>
              <a:buChar char="§"/>
            </a:pPr>
            <a:r>
              <a:rPr lang="en-US" sz="2000" dirty="0">
                <a:solidFill>
                  <a:schemeClr val="tx2"/>
                </a:solidFill>
                <a:latin typeface="Helvetica" pitchFamily="2" charset="0"/>
              </a:rPr>
              <a:t>Income range of defaulters seems to be lesser when compared with regulars, however count of regular people are higher</a:t>
            </a:r>
          </a:p>
        </p:txBody>
      </p:sp>
      <p:pic>
        <p:nvPicPr>
          <p:cNvPr id="18" name="Picture 17">
            <a:extLst>
              <a:ext uri="{FF2B5EF4-FFF2-40B4-BE49-F238E27FC236}">
                <a16:creationId xmlns:a16="http://schemas.microsoft.com/office/drawing/2014/main" id="{C5149E72-C836-4C44-92C8-14C6C3EA8CDD}"/>
              </a:ext>
            </a:extLst>
          </p:cNvPr>
          <p:cNvPicPr>
            <a:picLocks noChangeAspect="1"/>
          </p:cNvPicPr>
          <p:nvPr/>
        </p:nvPicPr>
        <p:blipFill>
          <a:blip r:embed="rId2"/>
          <a:stretch>
            <a:fillRect/>
          </a:stretch>
        </p:blipFill>
        <p:spPr>
          <a:xfrm>
            <a:off x="3529263" y="2425893"/>
            <a:ext cx="8504928" cy="3758441"/>
          </a:xfrm>
          <a:prstGeom prst="rect">
            <a:avLst/>
          </a:prstGeom>
        </p:spPr>
      </p:pic>
    </p:spTree>
    <p:extLst>
      <p:ext uri="{BB962C8B-B14F-4D97-AF65-F5344CB8AC3E}">
        <p14:creationId xmlns:p14="http://schemas.microsoft.com/office/powerpoint/2010/main" val="97366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4" name="Picture 10" descr="Conclusion clipart animated, Conclusion animated Transparent FREE for  download on WebStockReview 2020">
            <a:extLst>
              <a:ext uri="{FF2B5EF4-FFF2-40B4-BE49-F238E27FC236}">
                <a16:creationId xmlns:a16="http://schemas.microsoft.com/office/drawing/2014/main" id="{B99D95A1-5E9F-6846-AE89-82F9BEDA0304}"/>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7059930" y="0"/>
            <a:ext cx="513207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B577A34-4D7F-E342-B11E-BD8A3DE6B92A}"/>
              </a:ext>
            </a:extLst>
          </p:cNvPr>
          <p:cNvSpPr/>
          <p:nvPr/>
        </p:nvSpPr>
        <p:spPr>
          <a:xfrm>
            <a:off x="104180" y="2540615"/>
            <a:ext cx="6955750" cy="1200329"/>
          </a:xfrm>
          <a:prstGeom prst="rect">
            <a:avLst/>
          </a:prstGeom>
          <a:noFill/>
        </p:spPr>
        <p:txBody>
          <a:bodyPr wrap="none" lIns="91440" tIns="45720" rIns="91440" bIns="45720">
            <a:spAutoFit/>
          </a:bodyPr>
          <a:lstStyle/>
          <a:p>
            <a:pPr algn="ctr"/>
            <a:r>
              <a:rPr lang="en-GB" sz="7200" dirty="0">
                <a:ln w="0"/>
                <a:effectLst>
                  <a:outerShdw blurRad="38100" dist="19050" dir="2700000" algn="tl" rotWithShape="0">
                    <a:schemeClr val="dk1">
                      <a:alpha val="40000"/>
                    </a:schemeClr>
                  </a:outerShdw>
                </a:effectLst>
                <a:latin typeface="Helvetica" pitchFamily="2" charset="0"/>
              </a:rPr>
              <a:t>CONCLUSIONS</a:t>
            </a:r>
          </a:p>
        </p:txBody>
      </p:sp>
    </p:spTree>
    <p:extLst>
      <p:ext uri="{BB962C8B-B14F-4D97-AF65-F5344CB8AC3E}">
        <p14:creationId xmlns:p14="http://schemas.microsoft.com/office/powerpoint/2010/main" val="518678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4F00-E2F0-0B4A-93F1-818156399639}"/>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AA9E6A79-DDFA-5049-8277-E81314DC8EB3}"/>
              </a:ext>
            </a:extLst>
          </p:cNvPr>
          <p:cNvSpPr>
            <a:spLocks noGrp="1"/>
          </p:cNvSpPr>
          <p:nvPr>
            <p:ph type="body" sz="half" idx="2"/>
          </p:nvPr>
        </p:nvSpPr>
        <p:spPr>
          <a:xfrm>
            <a:off x="200721" y="2029523"/>
            <a:ext cx="10259123" cy="4716966"/>
          </a:xfrm>
        </p:spPr>
        <p:txBody>
          <a:bodyPr>
            <a:normAutofit fontScale="70000" lnSpcReduction="20000"/>
          </a:bodyPr>
          <a:lstStyle/>
          <a:p>
            <a:pPr marL="285750" indent="-285750" algn="just">
              <a:buFont typeface="Arial" panose="020B0604020202020204" pitchFamily="34" charset="0"/>
              <a:buChar char="•"/>
            </a:pPr>
            <a:r>
              <a:rPr lang="en-US" sz="2500" dirty="0">
                <a:solidFill>
                  <a:schemeClr val="tx2"/>
                </a:solidFill>
                <a:latin typeface="Helvetica" pitchFamily="2" charset="0"/>
              </a:rPr>
              <a:t>The overall defaulters application count is lesser and people who have lesser income tend to become defaulters and there are delays in payment. The Bank's exposure looks safe as most of the people are regular payers on time. Defaulters will be there in every scenarios as not all humans are perfect </a:t>
            </a:r>
            <a:r>
              <a:rPr lang="en-US" sz="2600" dirty="0">
                <a:solidFill>
                  <a:schemeClr val="tx2"/>
                </a:solidFill>
                <a:latin typeface="Helvetica" pitchFamily="2" charset="0"/>
              </a:rPr>
              <a:t>and prone to emergencies, which might divulge their funds elsewhere. However these defaulter are not willful defaulters, just the ability to pay for that month is weak.</a:t>
            </a:r>
          </a:p>
          <a:p>
            <a:pPr marL="285750" indent="-285750" algn="just">
              <a:buFont typeface="Arial" panose="020B0604020202020204" pitchFamily="34" charset="0"/>
              <a:buChar char="•"/>
            </a:pPr>
            <a:r>
              <a:rPr lang="en-US" sz="2600" dirty="0">
                <a:solidFill>
                  <a:schemeClr val="tx2"/>
                </a:solidFill>
                <a:latin typeface="Helvetica" pitchFamily="2" charset="0"/>
              </a:rPr>
              <a:t>Females in general have applied for loans more than Males, also females have contributed more towards regular payments as well.</a:t>
            </a:r>
          </a:p>
          <a:p>
            <a:pPr marL="285750" indent="-285750" algn="just">
              <a:buFont typeface="Arial" panose="020B0604020202020204" pitchFamily="34" charset="0"/>
              <a:buChar char="•"/>
            </a:pPr>
            <a:r>
              <a:rPr lang="en-US" sz="2600" dirty="0">
                <a:solidFill>
                  <a:schemeClr val="tx2"/>
                </a:solidFill>
                <a:latin typeface="Helvetica" pitchFamily="2" charset="0"/>
              </a:rPr>
              <a:t> There is a drastic difference in regulars count with respect to gender as female applicants are twice as that of the male applications somewhat nearer 2:1 ratio. This shows that females are more reliable to loan out to other than males.     </a:t>
            </a:r>
          </a:p>
          <a:p>
            <a:pPr marL="285750" indent="-285750" algn="just">
              <a:buFont typeface="Arial" panose="020B0604020202020204" pitchFamily="34" charset="0"/>
              <a:buChar char="•"/>
            </a:pPr>
            <a:r>
              <a:rPr lang="en-US" sz="2600" dirty="0">
                <a:solidFill>
                  <a:schemeClr val="tx2"/>
                </a:solidFill>
                <a:latin typeface="Helvetica" pitchFamily="2" charset="0"/>
              </a:rPr>
              <a:t>Aging influences people with various factors as most of the case study revolves around the age group between 35-50 years for most cases in both Regulars and Defaulters. This might be as people would have started their families in early 30's and the expenses keep on piling up and with inflation on the rise, the capita per income looks weak due to which most families are in need of apply for a credit for overhead expenses.</a:t>
            </a:r>
          </a:p>
          <a:p>
            <a:pPr marL="285750" indent="-285750" algn="just">
              <a:buFont typeface="Arial" panose="020B0604020202020204" pitchFamily="34" charset="0"/>
              <a:buChar char="•"/>
            </a:pPr>
            <a:r>
              <a:rPr lang="en-US" sz="2600" dirty="0">
                <a:solidFill>
                  <a:schemeClr val="tx2"/>
                </a:solidFill>
                <a:latin typeface="Helvetica" pitchFamily="2" charset="0"/>
              </a:rPr>
              <a:t>Some exceptions with defaulters with outliers where there are people who yield high income but these people should be businessmen who invest their earnings in other sources and that may lead to delay payment time. As lending to businesses are risky in general, lending to businessmen is more of a 'High Risk, High Reward' factor associated with it.</a:t>
            </a:r>
          </a:p>
        </p:txBody>
      </p:sp>
    </p:spTree>
    <p:extLst>
      <p:ext uri="{BB962C8B-B14F-4D97-AF65-F5344CB8AC3E}">
        <p14:creationId xmlns:p14="http://schemas.microsoft.com/office/powerpoint/2010/main" val="2696822191"/>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4F00-E2F0-0B4A-93F1-818156399639}"/>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AA9E6A79-DDFA-5049-8277-E81314DC8EB3}"/>
              </a:ext>
            </a:extLst>
          </p:cNvPr>
          <p:cNvSpPr>
            <a:spLocks noGrp="1"/>
          </p:cNvSpPr>
          <p:nvPr>
            <p:ph type="body" sz="half" idx="2"/>
          </p:nvPr>
        </p:nvSpPr>
        <p:spPr>
          <a:xfrm>
            <a:off x="200721" y="2185639"/>
            <a:ext cx="10259123" cy="4560850"/>
          </a:xfrm>
        </p:spPr>
        <p:txBody>
          <a:bodyPr>
            <a:normAutofit/>
          </a:bodyPr>
          <a:lstStyle/>
          <a:p>
            <a:pPr marL="285750" indent="-285750" algn="just">
              <a:buFont typeface="Arial" panose="020B0604020202020204" pitchFamily="34" charset="0"/>
              <a:buChar char="•"/>
            </a:pPr>
            <a:r>
              <a:rPr lang="en-US" sz="1800" dirty="0">
                <a:solidFill>
                  <a:schemeClr val="tx2"/>
                </a:solidFill>
                <a:latin typeface="Helvetica" pitchFamily="2" charset="0"/>
              </a:rPr>
              <a:t>When there is dependency with family and realty the people are more prone to be regulars and people who are independent are defaulters. People tend to look after what's really important to them and are less likely to take risks with their credit since they have multiple mouths to feed incase something goes wrong however its quite opposite with independents as they to only to look over themselves, the risk factor increases.</a:t>
            </a:r>
          </a:p>
          <a:p>
            <a:pPr marL="285750" indent="-285750" algn="just">
              <a:buFont typeface="Arial" panose="020B0604020202020204" pitchFamily="34" charset="0"/>
              <a:buChar char="•"/>
            </a:pPr>
            <a:r>
              <a:rPr lang="en-US" sz="1800" dirty="0">
                <a:solidFill>
                  <a:schemeClr val="tx2"/>
                </a:solidFill>
                <a:latin typeface="Helvetica" pitchFamily="2" charset="0"/>
              </a:rPr>
              <a:t>Increase in age shows that most of the regulars fall in this incremental category. People get more wiser and less reckless as age gets the better of them and due to multiple responsibility, they are good and stable payers.</a:t>
            </a:r>
          </a:p>
          <a:p>
            <a:pPr marL="285750" indent="-285750" algn="just">
              <a:buFont typeface="Arial" panose="020B0604020202020204" pitchFamily="34" charset="0"/>
              <a:buChar char="•"/>
            </a:pPr>
            <a:r>
              <a:rPr lang="en-US" sz="1800" dirty="0">
                <a:solidFill>
                  <a:schemeClr val="tx2"/>
                </a:solidFill>
                <a:latin typeface="Helvetica" pitchFamily="2" charset="0"/>
              </a:rPr>
              <a:t>In Regulars the clients who own an apartment/flat are most likely to earn well and they fall under the category of Regulars due to the documents of REALTY they would have submitted during loan application also Regulars are majority in numbers</a:t>
            </a:r>
          </a:p>
          <a:p>
            <a:pPr marL="285750" indent="-285750" algn="just">
              <a:buFont typeface="Arial" panose="020B0604020202020204" pitchFamily="34" charset="0"/>
              <a:buChar char="•"/>
            </a:pPr>
            <a:r>
              <a:rPr lang="en-US" sz="1800" dirty="0">
                <a:solidFill>
                  <a:schemeClr val="tx2"/>
                </a:solidFill>
                <a:latin typeface="Helvetica" pitchFamily="2" charset="0"/>
              </a:rPr>
              <a:t>The people who got loan credit of 3.5 lakh to 5.6 lakh turns out to be defaulters as they might be students who are still studying or even looking for job. Clients who avail cash loans are defaulters in general with age group greater than 33 years, so there is a possibility with repayment delays</a:t>
            </a:r>
          </a:p>
          <a:p>
            <a:pPr marL="285750" indent="-285750" algn="just">
              <a:buFont typeface="Arial" panose="020B0604020202020204" pitchFamily="34" charset="0"/>
              <a:buChar char="•"/>
            </a:pPr>
            <a:endParaRPr lang="en-US" sz="1800" dirty="0"/>
          </a:p>
        </p:txBody>
      </p:sp>
    </p:spTree>
    <p:extLst>
      <p:ext uri="{BB962C8B-B14F-4D97-AF65-F5344CB8AC3E}">
        <p14:creationId xmlns:p14="http://schemas.microsoft.com/office/powerpoint/2010/main" val="207042173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You Should Do Is…” And Other Ways To Offer A Suggestion That Annoys  People - Jennifer Abrams">
            <a:extLst>
              <a:ext uri="{FF2B5EF4-FFF2-40B4-BE49-F238E27FC236}">
                <a16:creationId xmlns:a16="http://schemas.microsoft.com/office/drawing/2014/main" id="{4D033690-27DA-4F4E-A67E-36C087C413E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232" b="65088" l="10000" r="90000"/>
                    </a14:imgEffect>
                  </a14:imgLayer>
                </a14:imgProps>
              </a:ext>
              <a:ext uri="{28A0092B-C50C-407E-A947-70E740481C1C}">
                <a14:useLocalDpi xmlns:a14="http://schemas.microsoft.com/office/drawing/2010/main" val="0"/>
              </a:ext>
            </a:extLst>
          </a:blip>
          <a:srcRect b="27680"/>
          <a:stretch/>
        </p:blipFill>
        <p:spPr bwMode="auto">
          <a:xfrm>
            <a:off x="-1181715" y="2265680"/>
            <a:ext cx="6350000" cy="45923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wnload Idea Bulb Transparent HQ PNG Image | FreePNGImg">
            <a:extLst>
              <a:ext uri="{FF2B5EF4-FFF2-40B4-BE49-F238E27FC236}">
                <a16:creationId xmlns:a16="http://schemas.microsoft.com/office/drawing/2014/main" id="{5B485D90-2B3E-754D-A929-EFEC8EA6D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79" y="1478879"/>
            <a:ext cx="1330641" cy="15736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C64C44-9B6B-BA41-A2E6-D7FFFF25EEE0}"/>
              </a:ext>
            </a:extLst>
          </p:cNvPr>
          <p:cNvSpPr/>
          <p:nvPr/>
        </p:nvSpPr>
        <p:spPr>
          <a:xfrm>
            <a:off x="3121047" y="1665515"/>
            <a:ext cx="6955750" cy="1200329"/>
          </a:xfrm>
          <a:prstGeom prst="rect">
            <a:avLst/>
          </a:prstGeom>
          <a:noFill/>
        </p:spPr>
        <p:txBody>
          <a:bodyPr wrap="none" lIns="91440" tIns="45720" rIns="91440" bIns="45720">
            <a:spAutoFit/>
          </a:bodyPr>
          <a:lstStyle/>
          <a:p>
            <a:pPr algn="ctr"/>
            <a:r>
              <a:rPr lang="en-GB" sz="7200" b="0" cap="none" spc="0" dirty="0">
                <a:ln w="0"/>
                <a:solidFill>
                  <a:schemeClr val="tx1"/>
                </a:solidFill>
                <a:effectLst>
                  <a:outerShdw blurRad="38100" dist="19050" dir="2700000" algn="tl" rotWithShape="0">
                    <a:schemeClr val="dk1">
                      <a:alpha val="40000"/>
                    </a:schemeClr>
                  </a:outerShdw>
                </a:effectLst>
                <a:latin typeface="Helvetica" pitchFamily="2" charset="0"/>
              </a:rPr>
              <a:t>SUGGESTIONS</a:t>
            </a:r>
          </a:p>
        </p:txBody>
      </p:sp>
    </p:spTree>
    <p:extLst>
      <p:ext uri="{BB962C8B-B14F-4D97-AF65-F5344CB8AC3E}">
        <p14:creationId xmlns:p14="http://schemas.microsoft.com/office/powerpoint/2010/main" val="4107689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4F00-E2F0-0B4A-93F1-818156399639}"/>
              </a:ext>
            </a:extLst>
          </p:cNvPr>
          <p:cNvSpPr>
            <a:spLocks noGrp="1"/>
          </p:cNvSpPr>
          <p:nvPr>
            <p:ph type="title"/>
          </p:nvPr>
        </p:nvSpPr>
        <p:spPr/>
        <p:txBody>
          <a:bodyPr/>
          <a:lstStyle/>
          <a:p>
            <a:r>
              <a:rPr lang="en-US" dirty="0"/>
              <a:t>SUGGESTIONS</a:t>
            </a:r>
          </a:p>
        </p:txBody>
      </p:sp>
      <p:sp>
        <p:nvSpPr>
          <p:cNvPr id="4" name="Text Placeholder 3">
            <a:extLst>
              <a:ext uri="{FF2B5EF4-FFF2-40B4-BE49-F238E27FC236}">
                <a16:creationId xmlns:a16="http://schemas.microsoft.com/office/drawing/2014/main" id="{AA9E6A79-DDFA-5049-8277-E81314DC8EB3}"/>
              </a:ext>
            </a:extLst>
          </p:cNvPr>
          <p:cNvSpPr>
            <a:spLocks noGrp="1"/>
          </p:cNvSpPr>
          <p:nvPr>
            <p:ph type="body" sz="half" idx="2"/>
          </p:nvPr>
        </p:nvSpPr>
        <p:spPr>
          <a:xfrm>
            <a:off x="680323" y="2336873"/>
            <a:ext cx="9613856" cy="3599315"/>
          </a:xfrm>
        </p:spPr>
        <p:txBody>
          <a:bodyPr>
            <a:normAutofit fontScale="92500" lnSpcReduction="10000"/>
          </a:bodyPr>
          <a:lstStyle/>
          <a:p>
            <a:pPr marL="285750" indent="-285750">
              <a:buFont typeface="Arial" panose="020B0604020202020204" pitchFamily="34" charset="0"/>
              <a:buChar char="•"/>
            </a:pPr>
            <a:r>
              <a:rPr lang="en-US" dirty="0"/>
              <a:t>Banks should focus more on Females with steady and regular income.</a:t>
            </a:r>
          </a:p>
          <a:p>
            <a:pPr marL="285750" indent="-285750">
              <a:buFont typeface="Arial" panose="020B0604020202020204" pitchFamily="34" charset="0"/>
              <a:buChar char="•"/>
            </a:pPr>
            <a:r>
              <a:rPr lang="en-US" dirty="0"/>
              <a:t>Businessmen should be evaluated well with their Financial Statements over the past 3 years, to get a better idea of their business and their profit margins. Since most new businesses/start ups fail, banks should evaluate their projected income and assets and should give away loans in parts only if the targets are met as shown in the projections. </a:t>
            </a:r>
          </a:p>
          <a:p>
            <a:pPr marL="285750" indent="-285750">
              <a:buFont typeface="Arial" panose="020B0604020202020204" pitchFamily="34" charset="0"/>
              <a:buChar char="•"/>
            </a:pPr>
            <a:r>
              <a:rPr lang="en-US" dirty="0"/>
              <a:t>Banks should back applicants that are Home Owners Vs Rented Houses. Applicants with 1 child or living with parents should be targeted more often as they tend to be more reliable payers.</a:t>
            </a:r>
          </a:p>
          <a:p>
            <a:pPr marL="285750" indent="-285750">
              <a:buFont typeface="Arial" panose="020B0604020202020204" pitchFamily="34" charset="0"/>
              <a:buChar char="•"/>
            </a:pPr>
            <a:r>
              <a:rPr lang="en-US" dirty="0"/>
              <a:t>Banks should avail credit to applicants with Higher Education and Years of Employment status on a higher side who are 28 years and above. Also, applicants who hold Secondary/Secondary Special Education with Years of Employment higher who are 43 years and above. </a:t>
            </a:r>
          </a:p>
          <a:p>
            <a:pPr marL="285750" indent="-285750">
              <a:buFont typeface="Arial" panose="020B0604020202020204" pitchFamily="34" charset="0"/>
              <a:buChar char="•"/>
            </a:pPr>
            <a:r>
              <a:rPr lang="en-US" dirty="0"/>
              <a:t>Banks should focus more on Consumer Loans as compared to Cash Loans as they are more defaulted in most cases.</a:t>
            </a:r>
          </a:p>
          <a:p>
            <a:pPr marL="285750" indent="-285750">
              <a:buFont typeface="Arial" panose="020B0604020202020204" pitchFamily="34" charset="0"/>
              <a:buChar char="•"/>
            </a:pPr>
            <a:r>
              <a:rPr lang="en-US" dirty="0"/>
              <a:t>Banks should be cautious while giving out small and medium size loans to Students with Irregular Income as they are still exploring options for Job opportunities due to which they might default more.</a:t>
            </a:r>
          </a:p>
        </p:txBody>
      </p:sp>
    </p:spTree>
    <p:extLst>
      <p:ext uri="{BB962C8B-B14F-4D97-AF65-F5344CB8AC3E}">
        <p14:creationId xmlns:p14="http://schemas.microsoft.com/office/powerpoint/2010/main" val="3333822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Copywriting Strong Conclusions | Copywriting in Action School">
            <a:extLst>
              <a:ext uri="{FF2B5EF4-FFF2-40B4-BE49-F238E27FC236}">
                <a16:creationId xmlns:a16="http://schemas.microsoft.com/office/drawing/2014/main" id="{F894962E-331E-2642-A71A-D8A9DBA1E4FD}"/>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9402"/>
            <a:ext cx="12192000" cy="687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534348"/>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14478" pathEditMode="relative" ptsTypes="AA">
                                      <p:cBhvr>
                                        <p:cTn id="6" dur="30000" fill="hold"/>
                                        <p:tgtEl>
                                          <p:spTgt spid="205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205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14478 L 0 0" pathEditMode="relative" ptsTypes="AA">
                                      <p:cBhvr>
                                        <p:cTn id="11" dur="30000" fill="hold"/>
                                        <p:tgtEl>
                                          <p:spTgt spid="2050"/>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2050"/>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2050"/>
                                        </p:tgtEl>
                                        <p:attrNameLst>
                                          <p:attrName>ppt_x</p:attrName>
                                          <p:attrName>ppt_y</p:attrName>
                                        </p:attrNameLst>
                                      </p:cBhvr>
                                    </p:animMotion>
                                  </p:childTnLst>
                                </p:cTn>
                              </p:par>
                            </p:childTnLst>
                          </p:cTn>
                        </p:par>
                      </p:childTnLst>
                    </p:cTn>
                  </p:par>
                </p:childTnLst>
              </p:cTn>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0F77-1930-2F4C-89BD-21136EF55F4B}"/>
              </a:ext>
            </a:extLst>
          </p:cNvPr>
          <p:cNvSpPr>
            <a:spLocks noGrp="1"/>
          </p:cNvSpPr>
          <p:nvPr>
            <p:ph type="title"/>
          </p:nvPr>
        </p:nvSpPr>
        <p:spPr/>
        <p:txBody>
          <a:bodyPr>
            <a:normAutofit fontScale="90000"/>
          </a:bodyPr>
          <a:lstStyle/>
          <a:p>
            <a:r>
              <a:rPr lang="en-US" dirty="0">
                <a:latin typeface="Helvetica" pitchFamily="2" charset="0"/>
              </a:rPr>
              <a:t>Bivariate - Count as per Categorical Analysis for Income range with comparison to Age groups</a:t>
            </a:r>
          </a:p>
        </p:txBody>
      </p:sp>
      <p:sp>
        <p:nvSpPr>
          <p:cNvPr id="4" name="Text Placeholder 3">
            <a:extLst>
              <a:ext uri="{FF2B5EF4-FFF2-40B4-BE49-F238E27FC236}">
                <a16:creationId xmlns:a16="http://schemas.microsoft.com/office/drawing/2014/main" id="{6DE2B217-414C-464E-BDA5-CE8CE0CC73D5}"/>
              </a:ext>
            </a:extLst>
          </p:cNvPr>
          <p:cNvSpPr>
            <a:spLocks noGrp="1"/>
          </p:cNvSpPr>
          <p:nvPr>
            <p:ph type="body" sz="half" idx="2"/>
          </p:nvPr>
        </p:nvSpPr>
        <p:spPr>
          <a:xfrm>
            <a:off x="219242" y="2336873"/>
            <a:ext cx="3611103" cy="4304559"/>
          </a:xfrm>
        </p:spPr>
        <p:txBody>
          <a:bodyPr>
            <a:noAutofit/>
          </a:bodyPr>
          <a:lstStyle/>
          <a:p>
            <a:r>
              <a:rPr lang="en-US" sz="2000" b="1" dirty="0">
                <a:latin typeface="Helvetica" pitchFamily="2" charset="0"/>
              </a:rPr>
              <a:t>Range of Income bin with age</a:t>
            </a:r>
          </a:p>
          <a:p>
            <a:pPr marL="342900" indent="-342900">
              <a:buFont typeface="Wingdings" pitchFamily="2" charset="2"/>
              <a:buChar char="§"/>
            </a:pPr>
            <a:r>
              <a:rPr lang="en-US" sz="2000" dirty="0">
                <a:solidFill>
                  <a:schemeClr val="tx2"/>
                </a:solidFill>
                <a:latin typeface="Helvetica" pitchFamily="2" charset="0"/>
              </a:rPr>
              <a:t>25th and 75th percentile ranging of defaulters ranging 35-48 and regulars 35-50 whereas median of defaulter are seemingly ranging less than or equal to 40, regulars median ranging above 40</a:t>
            </a:r>
          </a:p>
          <a:p>
            <a:pPr marL="342900" indent="-342900">
              <a:buFont typeface="Wingdings" pitchFamily="2" charset="2"/>
              <a:buChar char="§"/>
            </a:pPr>
            <a:r>
              <a:rPr lang="en-US" sz="2000" dirty="0">
                <a:solidFill>
                  <a:schemeClr val="tx2"/>
                </a:solidFill>
                <a:latin typeface="Helvetica" pitchFamily="2" charset="0"/>
              </a:rPr>
              <a:t>Defaulters has some outlier values where as regulars are having uniform age distribution</a:t>
            </a:r>
          </a:p>
        </p:txBody>
      </p:sp>
      <p:pic>
        <p:nvPicPr>
          <p:cNvPr id="6" name="Picture 5">
            <a:extLst>
              <a:ext uri="{FF2B5EF4-FFF2-40B4-BE49-F238E27FC236}">
                <a16:creationId xmlns:a16="http://schemas.microsoft.com/office/drawing/2014/main" id="{1E49A987-3D8F-E545-B669-62DD7F265F4E}"/>
              </a:ext>
            </a:extLst>
          </p:cNvPr>
          <p:cNvPicPr>
            <a:picLocks noChangeAspect="1"/>
          </p:cNvPicPr>
          <p:nvPr/>
        </p:nvPicPr>
        <p:blipFill>
          <a:blip r:embed="rId2"/>
          <a:stretch>
            <a:fillRect/>
          </a:stretch>
        </p:blipFill>
        <p:spPr>
          <a:xfrm>
            <a:off x="3830346" y="2336873"/>
            <a:ext cx="8142412" cy="3599316"/>
          </a:xfrm>
          <a:prstGeom prst="rect">
            <a:avLst/>
          </a:prstGeom>
        </p:spPr>
      </p:pic>
    </p:spTree>
    <p:extLst>
      <p:ext uri="{BB962C8B-B14F-4D97-AF65-F5344CB8AC3E}">
        <p14:creationId xmlns:p14="http://schemas.microsoft.com/office/powerpoint/2010/main" val="1438323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FD51-7B1D-7C40-AC47-9CA4DDC6D6BF}"/>
              </a:ext>
            </a:extLst>
          </p:cNvPr>
          <p:cNvSpPr>
            <a:spLocks noGrp="1"/>
          </p:cNvSpPr>
          <p:nvPr>
            <p:ph type="title"/>
          </p:nvPr>
        </p:nvSpPr>
        <p:spPr/>
        <p:txBody>
          <a:bodyPr>
            <a:normAutofit/>
          </a:bodyPr>
          <a:lstStyle/>
          <a:p>
            <a:r>
              <a:rPr lang="en-US" sz="3200" dirty="0">
                <a:latin typeface="Helvetica" pitchFamily="2" charset="0"/>
              </a:rPr>
              <a:t>Bivariate - Count of Categorical Analysis for Income range with comparison to Years of Employment</a:t>
            </a:r>
          </a:p>
        </p:txBody>
      </p:sp>
      <p:sp>
        <p:nvSpPr>
          <p:cNvPr id="4" name="Text Placeholder 3">
            <a:extLst>
              <a:ext uri="{FF2B5EF4-FFF2-40B4-BE49-F238E27FC236}">
                <a16:creationId xmlns:a16="http://schemas.microsoft.com/office/drawing/2014/main" id="{BC2A73E3-C81B-C340-944C-C574ED2FF6CD}"/>
              </a:ext>
            </a:extLst>
          </p:cNvPr>
          <p:cNvSpPr>
            <a:spLocks noGrp="1"/>
          </p:cNvSpPr>
          <p:nvPr>
            <p:ph type="body" sz="half" idx="2"/>
          </p:nvPr>
        </p:nvSpPr>
        <p:spPr>
          <a:xfrm>
            <a:off x="272716" y="2336873"/>
            <a:ext cx="3497179" cy="3599315"/>
          </a:xfrm>
        </p:spPr>
        <p:txBody>
          <a:bodyPr>
            <a:normAutofit/>
          </a:bodyPr>
          <a:lstStyle/>
          <a:p>
            <a:r>
              <a:rPr lang="en-US" sz="2000" b="1" dirty="0">
                <a:latin typeface="Helvetica" pitchFamily="2" charset="0"/>
              </a:rPr>
              <a:t>Range of Income bin with years employed - Outliers</a:t>
            </a:r>
          </a:p>
          <a:p>
            <a:pPr marL="342900" indent="-342900">
              <a:buFont typeface="Wingdings" pitchFamily="2" charset="2"/>
              <a:buChar char="§"/>
            </a:pPr>
            <a:r>
              <a:rPr lang="en-US" sz="2000" dirty="0">
                <a:solidFill>
                  <a:schemeClr val="tx2"/>
                </a:solidFill>
                <a:latin typeface="Helvetica" pitchFamily="2" charset="0"/>
              </a:rPr>
              <a:t>Outliers range in defaulters starts with 13 years whereas regulars starts with 20 years</a:t>
            </a:r>
          </a:p>
        </p:txBody>
      </p:sp>
      <p:pic>
        <p:nvPicPr>
          <p:cNvPr id="6" name="Picture 5">
            <a:extLst>
              <a:ext uri="{FF2B5EF4-FFF2-40B4-BE49-F238E27FC236}">
                <a16:creationId xmlns:a16="http://schemas.microsoft.com/office/drawing/2014/main" id="{C95B6111-53A9-9148-8718-E43CBA23BE56}"/>
              </a:ext>
            </a:extLst>
          </p:cNvPr>
          <p:cNvPicPr>
            <a:picLocks noChangeAspect="1"/>
          </p:cNvPicPr>
          <p:nvPr/>
        </p:nvPicPr>
        <p:blipFill>
          <a:blip r:embed="rId2"/>
          <a:stretch>
            <a:fillRect/>
          </a:stretch>
        </p:blipFill>
        <p:spPr>
          <a:xfrm>
            <a:off x="4004900" y="2336873"/>
            <a:ext cx="8052078" cy="3599316"/>
          </a:xfrm>
          <a:prstGeom prst="rect">
            <a:avLst/>
          </a:prstGeom>
        </p:spPr>
      </p:pic>
    </p:spTree>
    <p:extLst>
      <p:ext uri="{BB962C8B-B14F-4D97-AF65-F5344CB8AC3E}">
        <p14:creationId xmlns:p14="http://schemas.microsoft.com/office/powerpoint/2010/main" val="4133317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6A18-4AC9-584A-9FC2-06B962CEBDAE}"/>
              </a:ext>
            </a:extLst>
          </p:cNvPr>
          <p:cNvSpPr>
            <a:spLocks noGrp="1"/>
          </p:cNvSpPr>
          <p:nvPr>
            <p:ph type="title"/>
          </p:nvPr>
        </p:nvSpPr>
        <p:spPr/>
        <p:txBody>
          <a:bodyPr>
            <a:normAutofit fontScale="90000"/>
          </a:bodyPr>
          <a:lstStyle/>
          <a:p>
            <a:r>
              <a:rPr lang="en-US" dirty="0">
                <a:latin typeface="Helvetica" pitchFamily="2" charset="0"/>
              </a:rPr>
              <a:t>Bivariate - Count of Categorical Analysis for Income range with Client’s Years of Registration</a:t>
            </a:r>
          </a:p>
        </p:txBody>
      </p:sp>
      <p:sp>
        <p:nvSpPr>
          <p:cNvPr id="4" name="Text Placeholder 3">
            <a:extLst>
              <a:ext uri="{FF2B5EF4-FFF2-40B4-BE49-F238E27FC236}">
                <a16:creationId xmlns:a16="http://schemas.microsoft.com/office/drawing/2014/main" id="{BEE2FABB-198A-1745-9E6A-A71287E52E7D}"/>
              </a:ext>
            </a:extLst>
          </p:cNvPr>
          <p:cNvSpPr>
            <a:spLocks noGrp="1"/>
          </p:cNvSpPr>
          <p:nvPr>
            <p:ph type="body" sz="half" idx="2"/>
          </p:nvPr>
        </p:nvSpPr>
        <p:spPr>
          <a:xfrm>
            <a:off x="158083" y="2371266"/>
            <a:ext cx="3692022" cy="3599315"/>
          </a:xfrm>
        </p:spPr>
        <p:txBody>
          <a:bodyPr>
            <a:normAutofit/>
          </a:bodyPr>
          <a:lstStyle/>
          <a:p>
            <a:r>
              <a:rPr lang="en-US" sz="2000" b="1" dirty="0">
                <a:latin typeface="Helvetica" pitchFamily="2" charset="0"/>
              </a:rPr>
              <a:t>Range of Income bin with years registered - Outliers</a:t>
            </a:r>
          </a:p>
          <a:p>
            <a:pPr marL="342900" indent="-342900">
              <a:buFont typeface="Wingdings" pitchFamily="2" charset="2"/>
              <a:buChar char="§"/>
            </a:pPr>
            <a:r>
              <a:rPr lang="en-US" sz="2000" dirty="0">
                <a:solidFill>
                  <a:schemeClr val="tx2"/>
                </a:solidFill>
                <a:latin typeface="Helvetica" pitchFamily="2" charset="0"/>
              </a:rPr>
              <a:t>Outliers range in defaulters starts with 13 years whereas regulars starts with 20 years of registered client's</a:t>
            </a:r>
          </a:p>
        </p:txBody>
      </p:sp>
      <p:pic>
        <p:nvPicPr>
          <p:cNvPr id="6" name="Picture 5">
            <a:extLst>
              <a:ext uri="{FF2B5EF4-FFF2-40B4-BE49-F238E27FC236}">
                <a16:creationId xmlns:a16="http://schemas.microsoft.com/office/drawing/2014/main" id="{1F724321-2F80-D042-819A-E27788CF8407}"/>
              </a:ext>
            </a:extLst>
          </p:cNvPr>
          <p:cNvPicPr>
            <a:picLocks noChangeAspect="1"/>
          </p:cNvPicPr>
          <p:nvPr/>
        </p:nvPicPr>
        <p:blipFill>
          <a:blip r:embed="rId2"/>
          <a:stretch>
            <a:fillRect/>
          </a:stretch>
        </p:blipFill>
        <p:spPr>
          <a:xfrm>
            <a:off x="3970708" y="2371266"/>
            <a:ext cx="8063209" cy="3530527"/>
          </a:xfrm>
          <a:prstGeom prst="rect">
            <a:avLst/>
          </a:prstGeom>
        </p:spPr>
      </p:pic>
    </p:spTree>
    <p:extLst>
      <p:ext uri="{BB962C8B-B14F-4D97-AF65-F5344CB8AC3E}">
        <p14:creationId xmlns:p14="http://schemas.microsoft.com/office/powerpoint/2010/main" val="3728525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80D5-BC71-EA43-9EF5-3F79684ECDD2}"/>
              </a:ext>
            </a:extLst>
          </p:cNvPr>
          <p:cNvSpPr>
            <a:spLocks noGrp="1"/>
          </p:cNvSpPr>
          <p:nvPr>
            <p:ph type="title"/>
          </p:nvPr>
        </p:nvSpPr>
        <p:spPr/>
        <p:txBody>
          <a:bodyPr>
            <a:normAutofit fontScale="90000"/>
          </a:bodyPr>
          <a:lstStyle/>
          <a:p>
            <a:r>
              <a:rPr lang="en-US" dirty="0">
                <a:latin typeface="Helvetica" pitchFamily="2" charset="0"/>
              </a:rPr>
              <a:t>Bivariate - Count of Categorical Analysis for Income range with Client's change in ID</a:t>
            </a:r>
          </a:p>
        </p:txBody>
      </p:sp>
      <p:sp>
        <p:nvSpPr>
          <p:cNvPr id="4" name="Text Placeholder 3">
            <a:extLst>
              <a:ext uri="{FF2B5EF4-FFF2-40B4-BE49-F238E27FC236}">
                <a16:creationId xmlns:a16="http://schemas.microsoft.com/office/drawing/2014/main" id="{770DA24E-B5DD-8E47-AF4E-AA9313682BC1}"/>
              </a:ext>
            </a:extLst>
          </p:cNvPr>
          <p:cNvSpPr>
            <a:spLocks noGrp="1"/>
          </p:cNvSpPr>
          <p:nvPr>
            <p:ph type="body" sz="half" idx="2"/>
          </p:nvPr>
        </p:nvSpPr>
        <p:spPr>
          <a:xfrm>
            <a:off x="147471" y="2336873"/>
            <a:ext cx="3462003" cy="3599315"/>
          </a:xfrm>
        </p:spPr>
        <p:txBody>
          <a:bodyPr>
            <a:normAutofit/>
          </a:bodyPr>
          <a:lstStyle/>
          <a:p>
            <a:r>
              <a:rPr lang="en-US" sz="2000" b="1" dirty="0">
                <a:latin typeface="Helvetica" pitchFamily="2" charset="0"/>
              </a:rPr>
              <a:t>Range of Income bin with years changed ID of client</a:t>
            </a:r>
          </a:p>
          <a:p>
            <a:pPr marL="342900" indent="-342900">
              <a:buFont typeface="Wingdings" pitchFamily="2" charset="2"/>
              <a:buChar char="§"/>
            </a:pPr>
            <a:r>
              <a:rPr lang="en-US" sz="2000" dirty="0">
                <a:solidFill>
                  <a:schemeClr val="tx2"/>
                </a:solidFill>
                <a:latin typeface="Helvetica" pitchFamily="2" charset="0"/>
              </a:rPr>
              <a:t>Median of defaulters starts with 7.5 years whereas regulars are more than 7.5 with median value after the client has changed his ID during the time of application</a:t>
            </a:r>
          </a:p>
        </p:txBody>
      </p:sp>
      <p:pic>
        <p:nvPicPr>
          <p:cNvPr id="6" name="Picture 5">
            <a:extLst>
              <a:ext uri="{FF2B5EF4-FFF2-40B4-BE49-F238E27FC236}">
                <a16:creationId xmlns:a16="http://schemas.microsoft.com/office/drawing/2014/main" id="{74D9635D-D377-8E47-BD2B-2C43A1E995D3}"/>
              </a:ext>
            </a:extLst>
          </p:cNvPr>
          <p:cNvPicPr>
            <a:picLocks noChangeAspect="1"/>
          </p:cNvPicPr>
          <p:nvPr/>
        </p:nvPicPr>
        <p:blipFill>
          <a:blip r:embed="rId2"/>
          <a:stretch>
            <a:fillRect/>
          </a:stretch>
        </p:blipFill>
        <p:spPr>
          <a:xfrm>
            <a:off x="3769894" y="2229976"/>
            <a:ext cx="8274635" cy="3813107"/>
          </a:xfrm>
          <a:prstGeom prst="rect">
            <a:avLst/>
          </a:prstGeom>
        </p:spPr>
      </p:pic>
    </p:spTree>
    <p:extLst>
      <p:ext uri="{BB962C8B-B14F-4D97-AF65-F5344CB8AC3E}">
        <p14:creationId xmlns:p14="http://schemas.microsoft.com/office/powerpoint/2010/main" val="988424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261E-DB1F-174B-85BE-BE3D58FC4E39}"/>
              </a:ext>
            </a:extLst>
          </p:cNvPr>
          <p:cNvSpPr>
            <a:spLocks noGrp="1"/>
          </p:cNvSpPr>
          <p:nvPr>
            <p:ph type="title"/>
          </p:nvPr>
        </p:nvSpPr>
        <p:spPr/>
        <p:txBody>
          <a:bodyPr>
            <a:normAutofit fontScale="90000"/>
          </a:bodyPr>
          <a:lstStyle/>
          <a:p>
            <a:r>
              <a:rPr lang="en-US" dirty="0">
                <a:latin typeface="Helvetica" pitchFamily="2" charset="0"/>
              </a:rPr>
              <a:t>Univariate - Categorical Analysis of Income range for both Defaulters and Regulars with Hue Gender Category</a:t>
            </a:r>
          </a:p>
        </p:txBody>
      </p:sp>
      <p:sp>
        <p:nvSpPr>
          <p:cNvPr id="4" name="Text Placeholder 3">
            <a:extLst>
              <a:ext uri="{FF2B5EF4-FFF2-40B4-BE49-F238E27FC236}">
                <a16:creationId xmlns:a16="http://schemas.microsoft.com/office/drawing/2014/main" id="{B2ECC35C-CF68-2F42-887F-2082D4E205A0}"/>
              </a:ext>
            </a:extLst>
          </p:cNvPr>
          <p:cNvSpPr>
            <a:spLocks noGrp="1"/>
          </p:cNvSpPr>
          <p:nvPr>
            <p:ph type="body" sz="half" idx="2"/>
          </p:nvPr>
        </p:nvSpPr>
        <p:spPr>
          <a:xfrm>
            <a:off x="168442" y="2336873"/>
            <a:ext cx="3441031" cy="3767899"/>
          </a:xfrm>
        </p:spPr>
        <p:txBody>
          <a:bodyPr>
            <a:noAutofit/>
          </a:bodyPr>
          <a:lstStyle/>
          <a:p>
            <a:r>
              <a:rPr lang="en-US" sz="2000" b="1" dirty="0">
                <a:latin typeface="Helvetica" pitchFamily="2" charset="0"/>
              </a:rPr>
              <a:t>Gender range of defaulters vs. regulars with Income</a:t>
            </a:r>
          </a:p>
          <a:p>
            <a:pPr marL="342900" indent="-342900">
              <a:buFont typeface="Wingdings" pitchFamily="2" charset="2"/>
              <a:buChar char="§"/>
            </a:pPr>
            <a:r>
              <a:rPr lang="en-US" sz="2000" dirty="0">
                <a:solidFill>
                  <a:schemeClr val="tx2"/>
                </a:solidFill>
                <a:latin typeface="Helvetica" pitchFamily="2" charset="0"/>
              </a:rPr>
              <a:t>No of Female clients tops the income range when compared with male in both defaulters as well as regulars group, however the salary range of male defaulters increases gradually when compared with female defaulter clients</a:t>
            </a:r>
          </a:p>
        </p:txBody>
      </p:sp>
      <p:pic>
        <p:nvPicPr>
          <p:cNvPr id="6" name="Picture 5">
            <a:extLst>
              <a:ext uri="{FF2B5EF4-FFF2-40B4-BE49-F238E27FC236}">
                <a16:creationId xmlns:a16="http://schemas.microsoft.com/office/drawing/2014/main" id="{2BB379B9-41AD-6B46-8500-01B353B0F312}"/>
              </a:ext>
            </a:extLst>
          </p:cNvPr>
          <p:cNvPicPr>
            <a:picLocks noChangeAspect="1"/>
          </p:cNvPicPr>
          <p:nvPr/>
        </p:nvPicPr>
        <p:blipFill>
          <a:blip r:embed="rId2"/>
          <a:stretch>
            <a:fillRect/>
          </a:stretch>
        </p:blipFill>
        <p:spPr>
          <a:xfrm>
            <a:off x="3737810" y="2334501"/>
            <a:ext cx="8285747" cy="3601687"/>
          </a:xfrm>
          <a:prstGeom prst="rect">
            <a:avLst/>
          </a:prstGeom>
        </p:spPr>
      </p:pic>
    </p:spTree>
    <p:extLst>
      <p:ext uri="{BB962C8B-B14F-4D97-AF65-F5344CB8AC3E}">
        <p14:creationId xmlns:p14="http://schemas.microsoft.com/office/powerpoint/2010/main" val="86168988"/>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Override1.xml><?xml version="1.0" encoding="utf-8"?>
<a:themeOverride xmlns:a="http://schemas.openxmlformats.org/drawingml/2006/main">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themeOverride>
</file>

<file path=ppt/theme/themeOverride2.xml><?xml version="1.0" encoding="utf-8"?>
<a:themeOverride xmlns:a="http://schemas.openxmlformats.org/drawingml/2006/main">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themeOverride>
</file>

<file path=ppt/theme/themeOverride3.xml><?xml version="1.0" encoding="utf-8"?>
<a:themeOverride xmlns:a="http://schemas.openxmlformats.org/drawingml/2006/main">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themeOverride>
</file>

<file path=docProps/app.xml><?xml version="1.0" encoding="utf-8"?>
<Properties xmlns="http://schemas.openxmlformats.org/officeDocument/2006/extended-properties" xmlns:vt="http://schemas.openxmlformats.org/officeDocument/2006/docPropsVTypes">
  <Template/>
  <TotalTime>298</TotalTime>
  <Words>2657</Words>
  <Application>Microsoft Macintosh PowerPoint</Application>
  <PresentationFormat>Widescreen</PresentationFormat>
  <Paragraphs>149</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Helvetica</vt:lpstr>
      <vt:lpstr>Trebuchet MS</vt:lpstr>
      <vt:lpstr>Wingdings</vt:lpstr>
      <vt:lpstr>Berlin</vt:lpstr>
      <vt:lpstr>CREDIT EDA CASE STUDY</vt:lpstr>
      <vt:lpstr>PowerPoint Presentation</vt:lpstr>
      <vt:lpstr>Univariate - Continuous Analysis for different age groups in both Defaulters and Regulars</vt:lpstr>
      <vt:lpstr>Univariate - Categorical Analysis for Income range in both Defaulters and Regulars</vt:lpstr>
      <vt:lpstr>Bivariate - Count as per Categorical Analysis for Income range with comparison to Age groups</vt:lpstr>
      <vt:lpstr>Bivariate - Count of Categorical Analysis for Income range with comparison to Years of Employment</vt:lpstr>
      <vt:lpstr>Bivariate - Count of Categorical Analysis for Income range with Client’s Years of Registration</vt:lpstr>
      <vt:lpstr>Bivariate - Count of Categorical Analysis for Income range with Client's change in ID</vt:lpstr>
      <vt:lpstr>Univariate - Categorical Analysis of Income range for both Defaulters and Regulars with Hue Gender Category</vt:lpstr>
      <vt:lpstr>Distribution of Client’s Age with Gender</vt:lpstr>
      <vt:lpstr>Univariate - Continuous Analysis for Years of Employment for both Defaulters and Regulars</vt:lpstr>
      <vt:lpstr>Univariate - Categorical Analysis for Credit range in both Defaulters and Regulars</vt:lpstr>
      <vt:lpstr>Bivariate - Count of Categorical Analysis for Credit range with comparison to  various Age Groups</vt:lpstr>
      <vt:lpstr>Bivariate - Count of categorical Analysis for Credit range with comparison to Years of Employment</vt:lpstr>
      <vt:lpstr>Bivariate - Count of Categorical Analysis for Credit range with Client’s Years of Registration</vt:lpstr>
      <vt:lpstr>Bivariate - Count of Categorical Analysis for Credit range with Client's change in ID</vt:lpstr>
      <vt:lpstr>Univariate - Categorical Analysis for Credit range in both Defaulters and Regulars with Hue Gender Category</vt:lpstr>
      <vt:lpstr>Distribution of Client’s Years of Employment with Gender</vt:lpstr>
      <vt:lpstr>Univariate - Continuous Analysis for Clients who changed ID’s years before the application in both Defaulters and Regulars</vt:lpstr>
      <vt:lpstr>Univariate - Categorical Analysis for Loan Annuity range in both Defaulters and Regulars</vt:lpstr>
      <vt:lpstr>Bivariate - Count Vs Categorical Analysis for Loan Annuity range when compared to Age Group</vt:lpstr>
      <vt:lpstr>Bivariate - Count Vs Categorical Analysis for Loan Annuity range when compared to Years of Employment</vt:lpstr>
      <vt:lpstr>Bivariate - Count Vs Categorical Analysis for Loan Annuity range in comparison to Client’s Years of Registration</vt:lpstr>
      <vt:lpstr>Bivariate - Count Vs Categorical Analysis for Credit range with Client's change in ID</vt:lpstr>
      <vt:lpstr>Univariate - Categorical for Loan Annuity range in both Defaulters and Regulars with Hue Gender Category</vt:lpstr>
      <vt:lpstr>Distribution of Clients who changed IDs years before the application in comparison to Genders</vt:lpstr>
      <vt:lpstr>Univariate - Categorical Analysis for Organization Type Categories of both Defaulters and Regulars</vt:lpstr>
      <vt:lpstr>Univariate - Categorical Analysis for Clients with own Car for both Defaulters and Regulars</vt:lpstr>
      <vt:lpstr>Univariate - Categorical Analysis for Clients with own House or Flat for both Defaulters and Regulars</vt:lpstr>
      <vt:lpstr>Univariate - Categorical Analysis for Clients with Children Count for both Defaulters and Regulars</vt:lpstr>
      <vt:lpstr>Segregation in both Defaulters and Regulars from the Income range</vt:lpstr>
      <vt:lpstr>Pivot for top 10 Defaulter’s Income range with their Education Type</vt:lpstr>
      <vt:lpstr>Pivot for top 10 Defaulter’s Income range with their Contract Type</vt:lpstr>
      <vt:lpstr>Pivot for top 10 Defaulter’s Income range with their Family Type</vt:lpstr>
      <vt:lpstr>Pivot for top 10 Defaulter’s Income range with their Housing Type</vt:lpstr>
      <vt:lpstr>PowerPoint Presentation</vt:lpstr>
      <vt:lpstr>Plotting for Credit Amount vs Application Amount</vt:lpstr>
      <vt:lpstr>Plotting Client Type Distribution</vt:lpstr>
      <vt:lpstr>Plotting Contract Type Distribution</vt:lpstr>
      <vt:lpstr>PowerPoint Presentation</vt:lpstr>
      <vt:lpstr>CONCLUSION</vt:lpstr>
      <vt:lpstr>CONCLUSION</vt:lpstr>
      <vt:lpstr>PowerPoint Presentation</vt:lpstr>
      <vt:lpstr>SUGGESTIONS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EDA CASE STUDY</dc:title>
  <dc:creator>Microsoft Office User</dc:creator>
  <cp:lastModifiedBy>Microsoft Office User</cp:lastModifiedBy>
  <cp:revision>26</cp:revision>
  <dcterms:created xsi:type="dcterms:W3CDTF">2020-11-22T17:23:37Z</dcterms:created>
  <dcterms:modified xsi:type="dcterms:W3CDTF">2020-11-23T11:05:37Z</dcterms:modified>
</cp:coreProperties>
</file>